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92" r:id="rId2"/>
    <p:sldId id="296" r:id="rId3"/>
    <p:sldId id="309" r:id="rId4"/>
    <p:sldId id="317" r:id="rId5"/>
    <p:sldId id="318" r:id="rId6"/>
    <p:sldId id="340" r:id="rId7"/>
    <p:sldId id="359" r:id="rId8"/>
    <p:sldId id="358" r:id="rId9"/>
    <p:sldId id="356" r:id="rId10"/>
    <p:sldId id="360" r:id="rId11"/>
    <p:sldId id="361" r:id="rId12"/>
    <p:sldId id="363" r:id="rId13"/>
    <p:sldId id="362" r:id="rId14"/>
    <p:sldId id="364" r:id="rId15"/>
    <p:sldId id="366" r:id="rId16"/>
    <p:sldId id="367" r:id="rId17"/>
    <p:sldId id="368" r:id="rId18"/>
    <p:sldId id="365" r:id="rId19"/>
    <p:sldId id="369" r:id="rId20"/>
    <p:sldId id="357" r:id="rId21"/>
    <p:sldId id="372" r:id="rId22"/>
    <p:sldId id="373" r:id="rId23"/>
    <p:sldId id="371" r:id="rId24"/>
    <p:sldId id="374" r:id="rId25"/>
    <p:sldId id="293" r:id="rId26"/>
    <p:sldId id="377" r:id="rId27"/>
    <p:sldId id="376" r:id="rId28"/>
    <p:sldId id="378" r:id="rId29"/>
    <p:sldId id="375" r:id="rId30"/>
    <p:sldId id="326" r:id="rId31"/>
    <p:sldId id="263" r:id="rId32"/>
    <p:sldId id="262" r:id="rId33"/>
    <p:sldId id="264" r:id="rId34"/>
    <p:sldId id="331" r:id="rId35"/>
    <p:sldId id="382" r:id="rId36"/>
    <p:sldId id="383" r:id="rId37"/>
    <p:sldId id="381" r:id="rId38"/>
    <p:sldId id="327" r:id="rId39"/>
    <p:sldId id="333" r:id="rId40"/>
    <p:sldId id="330" r:id="rId41"/>
    <p:sldId id="258" r:id="rId42"/>
    <p:sldId id="266" r:id="rId43"/>
    <p:sldId id="325" r:id="rId44"/>
    <p:sldId id="334" r:id="rId45"/>
    <p:sldId id="338" r:id="rId46"/>
    <p:sldId id="384" r:id="rId47"/>
    <p:sldId id="385" r:id="rId48"/>
    <p:sldId id="322" r:id="rId49"/>
    <p:sldId id="321" r:id="rId50"/>
    <p:sldId id="339" r:id="rId51"/>
    <p:sldId id="335" r:id="rId52"/>
    <p:sldId id="336" r:id="rId53"/>
    <p:sldId id="337" r:id="rId54"/>
    <p:sldId id="307" r:id="rId55"/>
    <p:sldId id="391" r:id="rId56"/>
    <p:sldId id="300" r:id="rId57"/>
    <p:sldId id="304" r:id="rId58"/>
    <p:sldId id="305" r:id="rId59"/>
    <p:sldId id="306" r:id="rId60"/>
    <p:sldId id="398" r:id="rId61"/>
    <p:sldId id="399" r:id="rId62"/>
    <p:sldId id="397" r:id="rId63"/>
    <p:sldId id="400" r:id="rId64"/>
    <p:sldId id="392" r:id="rId65"/>
    <p:sldId id="394" r:id="rId66"/>
    <p:sldId id="396" r:id="rId67"/>
    <p:sldId id="395" r:id="rId68"/>
    <p:sldId id="341" r:id="rId69"/>
    <p:sldId id="401" r:id="rId70"/>
    <p:sldId id="316" r:id="rId71"/>
    <p:sldId id="403" r:id="rId72"/>
    <p:sldId id="404" r:id="rId73"/>
    <p:sldId id="406" r:id="rId74"/>
    <p:sldId id="407" r:id="rId75"/>
    <p:sldId id="408" r:id="rId76"/>
    <p:sldId id="409" r:id="rId77"/>
    <p:sldId id="410" r:id="rId78"/>
    <p:sldId id="301" r:id="rId79"/>
    <p:sldId id="405" r:id="rId80"/>
    <p:sldId id="269" r:id="rId81"/>
    <p:sldId id="342" r:id="rId82"/>
    <p:sldId id="323" r:id="rId83"/>
    <p:sldId id="324" r:id="rId84"/>
    <p:sldId id="346" r:id="rId85"/>
    <p:sldId id="347" r:id="rId86"/>
    <p:sldId id="348" r:id="rId87"/>
    <p:sldId id="379" r:id="rId88"/>
    <p:sldId id="380" r:id="rId89"/>
    <p:sldId id="386" r:id="rId90"/>
    <p:sldId id="387" r:id="rId91"/>
    <p:sldId id="388" r:id="rId92"/>
    <p:sldId id="389" r:id="rId93"/>
    <p:sldId id="390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00"/>
    <a:srgbClr val="1243FF"/>
    <a:srgbClr val="4FB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7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9200"/>
              </a:solidFill>
            </c:spPr>
          </c:dPt>
          <c:dPt>
            <c:idx val="2"/>
            <c:bubble3D val="0"/>
            <c:spPr>
              <a:solidFill>
                <a:srgbClr val="1243FF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cat>
            <c:strRef>
              <c:f>Sheet1!$A$2:$A$5</c:f>
              <c:strCache>
                <c:ptCount val="4"/>
                <c:pt idx="0">
                  <c:v>GRBs</c:v>
                </c:pt>
                <c:pt idx="1">
                  <c:v>Other</c:v>
                </c:pt>
                <c:pt idx="2">
                  <c:v>SAA</c:v>
                </c:pt>
                <c:pt idx="3">
                  <c:v>Cal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15.0</c:v>
                </c:pt>
                <c:pt idx="1">
                  <c:v>64.0</c:v>
                </c:pt>
                <c:pt idx="2">
                  <c:v>18.0</c:v>
                </c:pt>
                <c:pt idx="3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9200"/>
              </a:solidFill>
            </c:spPr>
          </c:dPt>
          <c:dPt>
            <c:idx val="2"/>
            <c:bubble3D val="0"/>
            <c:spPr>
              <a:solidFill>
                <a:srgbClr val="1243FF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cat>
            <c:strRef>
              <c:f>Sheet1!$A$2:$A$5</c:f>
              <c:strCache>
                <c:ptCount val="4"/>
                <c:pt idx="0">
                  <c:v>GRBs</c:v>
                </c:pt>
                <c:pt idx="1">
                  <c:v>Other</c:v>
                </c:pt>
                <c:pt idx="2">
                  <c:v>SAA</c:v>
                </c:pt>
                <c:pt idx="3">
                  <c:v>Cal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46.0</c:v>
                </c:pt>
                <c:pt idx="1">
                  <c:v>19.0</c:v>
                </c:pt>
                <c:pt idx="2">
                  <c:v>18.0</c:v>
                </c:pt>
                <c:pt idx="3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9200"/>
              </a:solidFill>
            </c:spPr>
          </c:dPt>
          <c:dPt>
            <c:idx val="2"/>
            <c:bubble3D val="0"/>
            <c:spPr>
              <a:solidFill>
                <a:srgbClr val="1243FF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cat>
            <c:strRef>
              <c:f>Sheet1!$A$2:$A$5</c:f>
              <c:strCache>
                <c:ptCount val="4"/>
                <c:pt idx="0">
                  <c:v>GRBs</c:v>
                </c:pt>
                <c:pt idx="1">
                  <c:v>Other</c:v>
                </c:pt>
                <c:pt idx="2">
                  <c:v>SAA</c:v>
                </c:pt>
                <c:pt idx="3">
                  <c:v>Cal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15.0</c:v>
                </c:pt>
                <c:pt idx="1">
                  <c:v>64.0</c:v>
                </c:pt>
                <c:pt idx="2">
                  <c:v>18.0</c:v>
                </c:pt>
                <c:pt idx="3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9200"/>
              </a:solidFill>
            </c:spPr>
          </c:dPt>
          <c:dPt>
            <c:idx val="2"/>
            <c:bubble3D val="0"/>
            <c:spPr>
              <a:solidFill>
                <a:srgbClr val="1243FF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cat>
            <c:strRef>
              <c:f>Sheet1!$A$2:$A$5</c:f>
              <c:strCache>
                <c:ptCount val="4"/>
                <c:pt idx="0">
                  <c:v>GRBs</c:v>
                </c:pt>
                <c:pt idx="1">
                  <c:v>Other</c:v>
                </c:pt>
                <c:pt idx="2">
                  <c:v>SAA</c:v>
                </c:pt>
                <c:pt idx="3">
                  <c:v>Cal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46.0</c:v>
                </c:pt>
                <c:pt idx="1">
                  <c:v>19.0</c:v>
                </c:pt>
                <c:pt idx="2">
                  <c:v>18.0</c:v>
                </c:pt>
                <c:pt idx="3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B42B2-C65B-0049-87B1-85482109C571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296EF-CC55-FE4B-9D36-215D7E253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Tot:</a:t>
            </a:r>
            <a:r>
              <a:rPr lang="en-US" baseline="0" dirty="0" smtClean="0"/>
              <a:t> 7:30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maskwtcorrs.c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compute mask weight normalization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The mask weighting technique (i.e. mask-detector cross correlation)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produces an image with units of "counts" but with a more or less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arbitrary intensity scale.  This routine computes the normalization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based on the mask-detector geometry, and assuming the distribution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of illumination fractions is known.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double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srcpos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[3] - source position in BAT_X/Y/Z (cm)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batmaskplane_struct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*mask - mask orientation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batdetplane_struct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detplane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detector plane orientation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RETURNS: mask weight technique normalization.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Users are meant to take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)/(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maskwtnorm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to arrive 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the true sky counts, where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maskwtval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weighted sum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*    measured from the detector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72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9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0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into a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296EF-CC55-FE4B-9D36-215D7E25360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0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43B5-5E4D-ED47-BBA7-254A3F5695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9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E1BB9-69B9-EF4A-B605-2E4E69778A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0B6D7-1988-A844-8428-95F5050FEC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4747-6355-684D-9781-68260C3EE5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1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3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8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7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2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4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2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7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1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796A-FCB9-3540-986A-722D8B4756FA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DFDB-1BAB-7340-A396-0F4196577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wift.gsfc.nasa.gov/results/transients/" TargetMode="External"/><Relationship Id="rId4" Type="http://schemas.openxmlformats.org/officeDocument/2006/relationships/hyperlink" Target="https://swift.gsfc.nasa.gov/results/bs105m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wift.gsfc.nasa.gov/results/batgrbcat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wift.gsfc.nasa.gov/results/transients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s://swift.gsfc.nasa.gov/results/bs105m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swift.gsfc.nasa.gov/results/bs157mon/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easarc.gsfc.nasa.gov/cgi-bin/W3Browse/swift.pl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.png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9.png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8085"/>
            <a:ext cx="7772400" cy="1470025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Swift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Burst Alert </a:t>
            </a:r>
            <a:r>
              <a:rPr lang="en-US" b="1" dirty="0" smtClean="0">
                <a:solidFill>
                  <a:schemeClr val="bg1"/>
                </a:solidFill>
              </a:rPr>
              <a:t>Telescope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9326" y="6171999"/>
            <a:ext cx="311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Caltech X-ray Club</a:t>
            </a:r>
            <a:r>
              <a:rPr lang="en-US" dirty="0" smtClean="0">
                <a:solidFill>
                  <a:srgbClr val="FFFFFF"/>
                </a:solidFill>
              </a:rPr>
              <a:t>, 2020/10/13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3398"/>
            <a:ext cx="1361410" cy="605071"/>
          </a:xfrm>
          <a:prstGeom prst="rect">
            <a:avLst/>
          </a:prstGeom>
        </p:spPr>
      </p:pic>
      <p:pic>
        <p:nvPicPr>
          <p:cNvPr id="12" name="Picture 11" descr="Screen Shot 2015-04-08 at 12.3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94" y="337959"/>
            <a:ext cx="1309127" cy="956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00" y="4788731"/>
            <a:ext cx="1784200" cy="16057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788731"/>
            <a:ext cx="2555460" cy="143744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8610" y="478873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Amy Lien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Goddard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162617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wift_G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42" y="1669153"/>
            <a:ext cx="7149073" cy="4784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8074" y="6480963"/>
            <a:ext cx="6897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Credit: </a:t>
            </a:r>
            <a:r>
              <a:rPr lang="en-US" sz="2000" dirty="0" smtClean="0"/>
              <a:t>Topics of Swift GI proposals someone’s </a:t>
            </a:r>
            <a:r>
              <a:rPr lang="en-US" sz="2000" dirty="0" smtClean="0"/>
              <a:t>talk at Penn State </a:t>
            </a:r>
            <a:endParaRPr lang="en-US" sz="2000" dirty="0"/>
          </a:p>
        </p:txBody>
      </p:sp>
      <p:grpSp>
        <p:nvGrpSpPr>
          <p:cNvPr id="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7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  <a:endParaRPr lang="en-US" dirty="0"/>
          </a:p>
        </p:txBody>
      </p:sp>
      <p:pic>
        <p:nvPicPr>
          <p:cNvPr id="5" name="Picture 4" descr="SGR_forest_David_Pal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6837"/>
            <a:ext cx="24760240" cy="2376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3921" y="3349399"/>
            <a:ext cx="656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 light curve on the forests of bursts</a:t>
            </a:r>
          </a:p>
          <a:p>
            <a:r>
              <a:rPr lang="en-US" dirty="0" smtClean="0"/>
              <a:t> from recent activities of SGR 1935+2154 related to fast radio bursts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7672" y="5837702"/>
            <a:ext cx="1899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David Palmer</a:t>
            </a:r>
            <a:endParaRPr lang="en-US" sz="1600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6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921" y="3349399"/>
            <a:ext cx="455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new SGR just triggered by BAT last Saturday!</a:t>
            </a:r>
            <a:endParaRPr lang="en-US" dirty="0"/>
          </a:p>
        </p:txBody>
      </p:sp>
      <p:pic>
        <p:nvPicPr>
          <p:cNvPr id="8" name="Picture 7" descr="New_SG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269"/>
            <a:ext cx="9144000" cy="2046803"/>
          </a:xfrm>
          <a:prstGeom prst="rect">
            <a:avLst/>
          </a:prstGeom>
        </p:spPr>
      </p:pic>
      <p:grpSp>
        <p:nvGrpSpPr>
          <p:cNvPr id="9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1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0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  <a:endParaRPr lang="en-US" dirty="0"/>
          </a:p>
        </p:txBody>
      </p:sp>
      <p:pic>
        <p:nvPicPr>
          <p:cNvPr id="3" name="Picture 2" descr="Swift_J1644_Burrows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45" y="3485573"/>
            <a:ext cx="4822255" cy="3372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9934" y="3300996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Burrows et al. (2011)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2" y="3849228"/>
            <a:ext cx="4249433" cy="2276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51" y="613907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err="1" smtClean="0"/>
              <a:t>nasa.gov</a:t>
            </a:r>
            <a:endParaRPr lang="en-US" dirty="0"/>
          </a:p>
        </p:txBody>
      </p:sp>
      <p:grpSp>
        <p:nvGrpSpPr>
          <p:cNvPr id="1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6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Cyg_X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00" y="4823060"/>
            <a:ext cx="5131044" cy="1886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67" y="5400141"/>
            <a:ext cx="3395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BAT transient monitor daily light curve</a:t>
            </a:r>
          </a:p>
          <a:p>
            <a:pPr algn="ctr"/>
            <a:r>
              <a:rPr lang="en-US" sz="1600" dirty="0" err="1" smtClean="0"/>
              <a:t>Krimm</a:t>
            </a:r>
            <a:r>
              <a:rPr lang="en-US" sz="1600" dirty="0" smtClean="0"/>
              <a:t> et al. (2013)</a:t>
            </a:r>
            <a:endParaRPr lang="en-US" sz="1600" dirty="0"/>
          </a:p>
        </p:txBody>
      </p:sp>
      <p:grpSp>
        <p:nvGrpSpPr>
          <p:cNvPr id="1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3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4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5m_sky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356"/>
            <a:ext cx="8983079" cy="4850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5792" y="2012077"/>
            <a:ext cx="1475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Oh et al. (2018)</a:t>
            </a:r>
            <a:endParaRPr lang="en-US" sz="1600" dirty="0"/>
          </a:p>
        </p:txBody>
      </p:sp>
      <p:grpSp>
        <p:nvGrpSpPr>
          <p:cNvPr id="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7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5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GRBs. </a:t>
            </a:r>
            <a:r>
              <a:rPr lang="en-US" dirty="0"/>
              <a:t>E.g.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r>
              <a:rPr lang="en-US" dirty="0" smtClean="0"/>
              <a:t>Numerous counterpart searches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57200" y="4342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Beyond GRBs</a:t>
            </a:r>
            <a:br>
              <a:rPr lang="en-US" smtClean="0"/>
            </a:br>
            <a:r>
              <a:rPr lang="en-US" smtClean="0"/>
              <a:t>Exploring the Universe with 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3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02" y="1577276"/>
            <a:ext cx="4731268" cy="7235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GW counterpart searches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7546" y="1577276"/>
            <a:ext cx="4731268" cy="723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FRB counterpart searches</a:t>
            </a:r>
            <a:endParaRPr lang="en-US" sz="2800" dirty="0"/>
          </a:p>
        </p:txBody>
      </p:sp>
      <p:pic>
        <p:nvPicPr>
          <p:cNvPr id="7" name="Picture 6" descr="Cunningham_FR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85" y="2287537"/>
            <a:ext cx="3820415" cy="4332350"/>
          </a:xfrm>
          <a:prstGeom prst="rect">
            <a:avLst/>
          </a:prstGeom>
        </p:spPr>
      </p:pic>
      <p:pic>
        <p:nvPicPr>
          <p:cNvPr id="8" name="Picture 7" descr="GW_BAT_O3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" y="2174750"/>
            <a:ext cx="4825510" cy="18001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4754" y="6502178"/>
            <a:ext cx="2162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Cunningham et al. 2019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7502" y="6332901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Lien et al. 2019</a:t>
            </a:r>
            <a:endParaRPr lang="en-US" sz="1600" dirty="0"/>
          </a:p>
        </p:txBody>
      </p:sp>
      <p:pic>
        <p:nvPicPr>
          <p:cNvPr id="12" name="Picture 11" descr="BAT_FOV_S190930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5" y="4130422"/>
            <a:ext cx="3812213" cy="207547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4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5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90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379"/>
          </a:xfrm>
        </p:spPr>
        <p:txBody>
          <a:bodyPr>
            <a:normAutofit/>
          </a:bodyPr>
          <a:lstStyle/>
          <a:p>
            <a:r>
              <a:rPr lang="en-US" dirty="0" smtClean="0"/>
              <a:t>Exploring the Universe with BAT</a:t>
            </a:r>
          </a:p>
          <a:p>
            <a:r>
              <a:rPr lang="en-US" dirty="0" smtClean="0"/>
              <a:t>BAT </a:t>
            </a:r>
            <a:r>
              <a:rPr lang="en-US" dirty="0" smtClean="0"/>
              <a:t>instrument</a:t>
            </a:r>
          </a:p>
          <a:p>
            <a:pPr lvl="1"/>
            <a:r>
              <a:rPr lang="en-US" dirty="0" smtClean="0"/>
              <a:t>BAT detectors </a:t>
            </a:r>
            <a:endParaRPr lang="en-US" dirty="0"/>
          </a:p>
          <a:p>
            <a:pPr lvl="1"/>
            <a:r>
              <a:rPr lang="en-US" dirty="0" smtClean="0"/>
              <a:t>Coded </a:t>
            </a:r>
            <a:r>
              <a:rPr lang="en-US" dirty="0" smtClean="0"/>
              <a:t>aperture method</a:t>
            </a:r>
          </a:p>
          <a:p>
            <a:r>
              <a:rPr lang="en-US" dirty="0" smtClean="0"/>
              <a:t>BAT </a:t>
            </a:r>
            <a:r>
              <a:rPr lang="en-US" dirty="0"/>
              <a:t>data product</a:t>
            </a:r>
          </a:p>
          <a:p>
            <a:pPr lvl="1"/>
            <a:r>
              <a:rPr lang="en-US" dirty="0" smtClean="0">
                <a:sym typeface="Wingdings"/>
              </a:rPr>
              <a:t>BAT </a:t>
            </a:r>
            <a:r>
              <a:rPr lang="en-US" dirty="0" smtClean="0">
                <a:sym typeface="Wingdings"/>
              </a:rPr>
              <a:t>GRB </a:t>
            </a:r>
            <a:r>
              <a:rPr lang="en-US" dirty="0" smtClean="0">
                <a:sym typeface="Wingdings"/>
              </a:rPr>
              <a:t>catalog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BAT </a:t>
            </a:r>
            <a:r>
              <a:rPr lang="en-US" dirty="0" smtClean="0">
                <a:sym typeface="Wingdings"/>
              </a:rPr>
              <a:t>transient </a:t>
            </a:r>
            <a:r>
              <a:rPr lang="en-US" dirty="0" smtClean="0">
                <a:sym typeface="Wingdings"/>
              </a:rPr>
              <a:t>monitor</a:t>
            </a:r>
            <a:endParaRPr lang="en-US" dirty="0" smtClean="0"/>
          </a:p>
          <a:p>
            <a:pPr lvl="1"/>
            <a:r>
              <a:rPr lang="en-US" dirty="0" smtClean="0">
                <a:sym typeface="Wingdings"/>
              </a:rPr>
              <a:t>BAT </a:t>
            </a:r>
            <a:r>
              <a:rPr lang="en-US" dirty="0" smtClean="0">
                <a:sym typeface="Wingdings"/>
              </a:rPr>
              <a:t>survey </a:t>
            </a:r>
            <a:r>
              <a:rPr lang="en-US" dirty="0" smtClean="0">
                <a:sym typeface="Wingdings"/>
              </a:rPr>
              <a:t>catalog</a:t>
            </a:r>
          </a:p>
          <a:p>
            <a:r>
              <a:rPr lang="en-US" dirty="0" smtClean="0">
                <a:sym typeface="Wingdings"/>
              </a:rPr>
              <a:t>Finding weak sources in BAT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994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87482" y="2853719"/>
            <a:ext cx="4690956" cy="2809707"/>
            <a:chOff x="2087482" y="2853719"/>
            <a:chExt cx="4690956" cy="2809707"/>
          </a:xfrm>
        </p:grpSpPr>
        <p:pic>
          <p:nvPicPr>
            <p:cNvPr id="10" name="Picture 9" descr="105m_sky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482" y="2853719"/>
              <a:ext cx="4690956" cy="253270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00088" y="5386427"/>
              <a:ext cx="1153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Oh et al. (2018)</a:t>
              </a:r>
              <a:endParaRPr lang="en-US" sz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1646" y="2034952"/>
            <a:ext cx="4767574" cy="1699098"/>
            <a:chOff x="331646" y="2034952"/>
            <a:chExt cx="4767574" cy="1699098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909778" y="2496617"/>
              <a:ext cx="2189442" cy="12374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1646" y="2034952"/>
              <a:ext cx="3319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AT2018cow: A white dwarf tidal disruption event?</a:t>
              </a:r>
            </a:p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Kuin</a:t>
              </a:r>
              <a:r>
                <a:rPr lang="en-US" sz="1200" dirty="0" smtClean="0"/>
                <a:t> et al. 2018)</a:t>
              </a:r>
              <a:endParaRPr lang="en-US" sz="12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81963" y="2496617"/>
              <a:ext cx="2184892" cy="1005840"/>
              <a:chOff x="3994831" y="2433589"/>
              <a:chExt cx="2783607" cy="149654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3994831" y="2433589"/>
                <a:ext cx="2783607" cy="1496548"/>
                <a:chOff x="4514532" y="2386736"/>
                <a:chExt cx="2783607" cy="1496549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4514532" y="2386736"/>
                  <a:ext cx="2783607" cy="1496549"/>
                  <a:chOff x="4405768" y="2265785"/>
                  <a:chExt cx="3815931" cy="1910916"/>
                </a:xfrm>
              </p:grpSpPr>
              <p:pic>
                <p:nvPicPr>
                  <p:cNvPr id="20" name="Picture 19" descr="asassn14.jp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2654"/>
                  <a:stretch/>
                </p:blipFill>
                <p:spPr>
                  <a:xfrm>
                    <a:off x="4405768" y="2265785"/>
                    <a:ext cx="3815931" cy="1910916"/>
                  </a:xfrm>
                  <a:prstGeom prst="rect">
                    <a:avLst/>
                  </a:prstGeom>
                </p:spPr>
              </p:pic>
              <p:sp>
                <p:nvSpPr>
                  <p:cNvPr id="21" name="Isosceles Triangle 20"/>
                  <p:cNvSpPr/>
                  <p:nvPr/>
                </p:nvSpPr>
                <p:spPr>
                  <a:xfrm flipH="1" flipV="1">
                    <a:off x="4910524" y="2265785"/>
                    <a:ext cx="140849" cy="729796"/>
                  </a:xfrm>
                  <a:prstGeom prst="triangle">
                    <a:avLst>
                      <a:gd name="adj" fmla="val 53207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Rectangle 23"/>
                <p:cNvSpPr/>
                <p:nvPr/>
              </p:nvSpPr>
              <p:spPr>
                <a:xfrm>
                  <a:off x="4514532" y="3288944"/>
                  <a:ext cx="1854763" cy="59433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Isosceles Triangle 25"/>
              <p:cNvSpPr/>
              <p:nvPr/>
            </p:nvSpPr>
            <p:spPr>
              <a:xfrm>
                <a:off x="4337416" y="3005135"/>
                <a:ext cx="160009" cy="728916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7514684" y="4445471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Fig credit: Fermi/LAT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60278" y="4217393"/>
            <a:ext cx="3005951" cy="2204191"/>
            <a:chOff x="5860278" y="4217393"/>
            <a:chExt cx="3005951" cy="2204191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6321895" y="4217393"/>
              <a:ext cx="843551" cy="80556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 descr="Crab_LA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107" y="4445471"/>
              <a:ext cx="1485693" cy="151444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60278" y="5959919"/>
              <a:ext cx="3005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The largest glitch observed in the Crab </a:t>
              </a:r>
              <a:r>
                <a:rPr lang="en-US" sz="1200" dirty="0" smtClean="0"/>
                <a:t>pulsar</a:t>
              </a:r>
            </a:p>
            <a:p>
              <a:r>
                <a:rPr lang="en-US" sz="1200" dirty="0" smtClean="0"/>
                <a:t>(Shaw et al. MNRAS, 2018)</a:t>
              </a:r>
              <a:endParaRPr lang="en-US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18027" y="2041765"/>
            <a:ext cx="4257891" cy="1900786"/>
            <a:chOff x="4618027" y="2041765"/>
            <a:chExt cx="4257891" cy="1900786"/>
          </a:xfrm>
        </p:grpSpPr>
        <p:sp>
          <p:nvSpPr>
            <p:cNvPr id="40" name="TextBox 39"/>
            <p:cNvSpPr txBox="1"/>
            <p:nvPr/>
          </p:nvSpPr>
          <p:spPr>
            <a:xfrm>
              <a:off x="4618027" y="2041765"/>
              <a:ext cx="40062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Multi-wavelength characterization of the </a:t>
              </a:r>
              <a:r>
                <a:rPr lang="en-US" sz="1200" dirty="0" err="1"/>
                <a:t>blazar</a:t>
              </a:r>
              <a:r>
                <a:rPr lang="en-US" sz="1200" dirty="0"/>
                <a:t> S5 0716+714 </a:t>
              </a:r>
              <a:endParaRPr lang="en-US" sz="1200" dirty="0" smtClean="0"/>
            </a:p>
            <a:p>
              <a:r>
                <a:rPr lang="en-US" sz="1200" dirty="0" smtClean="0"/>
                <a:t>during </a:t>
              </a:r>
              <a:r>
                <a:rPr lang="en-US" sz="1200" dirty="0"/>
                <a:t>an unprecedented outburst </a:t>
              </a:r>
              <a:r>
                <a:rPr lang="en-US" sz="1200" dirty="0" smtClean="0"/>
                <a:t>phase</a:t>
              </a:r>
            </a:p>
            <a:p>
              <a:r>
                <a:rPr lang="en-US" sz="1200" dirty="0" smtClean="0"/>
                <a:t>(MAGIC Collaboration, A&amp;A, 2018)</a:t>
              </a:r>
              <a:endParaRPr lang="en-US" sz="1200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5894392" y="3102997"/>
              <a:ext cx="1100448" cy="839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S5_Blaza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304" y="2496617"/>
              <a:ext cx="1966614" cy="138306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32694" y="4027361"/>
            <a:ext cx="5639471" cy="2511353"/>
            <a:chOff x="132694" y="4027361"/>
            <a:chExt cx="5639471" cy="2511353"/>
          </a:xfrm>
        </p:grpSpPr>
        <p:sp>
          <p:nvSpPr>
            <p:cNvPr id="46" name="TextBox 45"/>
            <p:cNvSpPr txBox="1"/>
            <p:nvPr/>
          </p:nvSpPr>
          <p:spPr>
            <a:xfrm>
              <a:off x="132694" y="6077049"/>
              <a:ext cx="4160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Multiwavelength</a:t>
              </a:r>
              <a:r>
                <a:rPr lang="en-US" sz="1200" dirty="0"/>
                <a:t> follow-up of a rare </a:t>
              </a:r>
              <a:r>
                <a:rPr lang="en-US" sz="1200" dirty="0" err="1"/>
                <a:t>IceCube</a:t>
              </a:r>
              <a:r>
                <a:rPr lang="en-US" sz="1200" dirty="0"/>
                <a:t> neutrino </a:t>
              </a:r>
              <a:r>
                <a:rPr lang="en-US" sz="1200" dirty="0" err="1" smtClean="0"/>
                <a:t>multiplet</a:t>
              </a:r>
              <a:endParaRPr lang="en-US" sz="1200" dirty="0" smtClean="0"/>
            </a:p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IceCube</a:t>
              </a:r>
              <a:r>
                <a:rPr lang="en-US" sz="1200" dirty="0" smtClean="0"/>
                <a:t> Collaboration, A&amp;A, 2017)</a:t>
              </a:r>
              <a:endParaRPr lang="en-US" sz="1200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1819796" y="4445472"/>
              <a:ext cx="3952369" cy="94095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 descr="Neutrino_triple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94" y="4027361"/>
              <a:ext cx="2033184" cy="2081449"/>
            </a:xfrm>
            <a:prstGeom prst="rect">
              <a:avLst/>
            </a:prstGeom>
          </p:spPr>
        </p:pic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  <p:grpSp>
        <p:nvGrpSpPr>
          <p:cNvPr id="3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3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3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18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GRBs. E.g.,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r>
              <a:rPr lang="en-US" dirty="0" smtClean="0"/>
              <a:t>Numerous counterpart searches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GRBs: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r>
              <a:rPr lang="en-US" dirty="0" smtClean="0"/>
              <a:t>Numerous counterpart searches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8904" y="1991894"/>
            <a:ext cx="8423877" cy="2653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Achievable thanks to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Large field of view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Decent localization</a:t>
            </a:r>
          </a:p>
          <a:p>
            <a:r>
              <a:rPr lang="en-US" sz="3200" dirty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 hard X ray.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  <p:grpSp>
        <p:nvGrpSpPr>
          <p:cNvPr id="12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77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17"/>
          </a:xfrm>
        </p:spPr>
        <p:txBody>
          <a:bodyPr>
            <a:normAutofit/>
          </a:bodyPr>
          <a:lstStyle/>
          <a:p>
            <a:r>
              <a:rPr lang="en-US" dirty="0" smtClean="0"/>
              <a:t>BAT triggers on sources beyond GRBs:</a:t>
            </a:r>
          </a:p>
          <a:p>
            <a:pPr lvl="1"/>
            <a:r>
              <a:rPr lang="en-US" dirty="0" smtClean="0"/>
              <a:t>Soft Gamma-ray Repeaters (SGRs)</a:t>
            </a:r>
          </a:p>
          <a:p>
            <a:pPr lvl="1"/>
            <a:r>
              <a:rPr lang="en-US" dirty="0" smtClean="0"/>
              <a:t>Tidal disruption event</a:t>
            </a:r>
          </a:p>
          <a:p>
            <a:r>
              <a:rPr lang="en-US" dirty="0" smtClean="0"/>
              <a:t>Long-term monitoring of hard X-ray sources</a:t>
            </a:r>
          </a:p>
          <a:p>
            <a:pPr lvl="1"/>
            <a:r>
              <a:rPr lang="en-US" dirty="0" smtClean="0"/>
              <a:t>Monitoring &gt; 2000 known sources</a:t>
            </a:r>
          </a:p>
          <a:p>
            <a:pPr lvl="1"/>
            <a:r>
              <a:rPr lang="en-US" dirty="0" smtClean="0"/>
              <a:t>~ 16 years and counting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Deep hard X-ray survey on mosaic images throughout the entire mission time. </a:t>
            </a:r>
          </a:p>
          <a:p>
            <a:r>
              <a:rPr lang="en-US" dirty="0" smtClean="0"/>
              <a:t>Numerous counterpart searches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38904" y="1991894"/>
            <a:ext cx="8423877" cy="2653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Achievable thanks to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Large field of view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Decent localization</a:t>
            </a:r>
          </a:p>
          <a:p>
            <a:r>
              <a:rPr lang="en-US" sz="3200" dirty="0">
                <a:solidFill>
                  <a:schemeClr val="tx1"/>
                </a:solidFill>
              </a:rPr>
              <a:t>i</a:t>
            </a:r>
            <a:r>
              <a:rPr lang="en-US" sz="3200" dirty="0" smtClean="0">
                <a:solidFill>
                  <a:schemeClr val="tx1"/>
                </a:solidFill>
              </a:rPr>
              <a:t>n hard X ray.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09612" y="3201864"/>
            <a:ext cx="488997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98609" y="2909476"/>
            <a:ext cx="39881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Coded mask technique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9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1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34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GRBs</a:t>
            </a:r>
            <a:br>
              <a:rPr lang="en-US" dirty="0" smtClean="0"/>
            </a:br>
            <a:r>
              <a:rPr lang="en-US" dirty="0"/>
              <a:t>Exploring the Universe with </a:t>
            </a:r>
            <a:r>
              <a:rPr lang="en-US" dirty="0" smtClean="0"/>
              <a:t>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9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56" y="2329428"/>
            <a:ext cx="4706408" cy="3250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16" y="5641889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 credit: </a:t>
            </a:r>
            <a:r>
              <a:rPr lang="en-US" sz="1400" dirty="0" err="1" smtClean="0"/>
              <a:t>Hullinger</a:t>
            </a:r>
            <a:r>
              <a:rPr lang="en-US" sz="1400" dirty="0" smtClean="0"/>
              <a:t> et al. 2006</a:t>
            </a:r>
            <a:endParaRPr lang="en-US" sz="1400" dirty="0"/>
          </a:p>
        </p:txBody>
      </p:sp>
      <p:grpSp>
        <p:nvGrpSpPr>
          <p:cNvPr id="9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1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0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6" name="Picture 5" descr="bat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2" y="1945436"/>
            <a:ext cx="4154568" cy="31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78185" y="5117952"/>
            <a:ext cx="226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smtClean="0"/>
              <a:t>NASA</a:t>
            </a:r>
            <a:r>
              <a:rPr lang="en-US" sz="1400" dirty="0" smtClean="0"/>
              <a:t>/</a:t>
            </a:r>
            <a:r>
              <a:rPr lang="en-US" sz="1400" dirty="0" smtClean="0"/>
              <a:t>Swift webpage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56" y="2329428"/>
            <a:ext cx="4706408" cy="3250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16" y="5641889"/>
            <a:ext cx="252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 credit: </a:t>
            </a:r>
            <a:r>
              <a:rPr lang="en-US" sz="1400" dirty="0" err="1" smtClean="0"/>
              <a:t>Hullinger</a:t>
            </a:r>
            <a:r>
              <a:rPr lang="en-US" sz="1400" dirty="0" smtClean="0"/>
              <a:t> et al. (2006)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51162" y="3998952"/>
            <a:ext cx="2438270" cy="10816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823932" y="1945437"/>
            <a:ext cx="2165500" cy="14996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22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6" name="Picture 5" descr="bat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2" y="1945436"/>
            <a:ext cx="4154568" cy="31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78185" y="5117952"/>
            <a:ext cx="226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smtClean="0"/>
              <a:t>NASA</a:t>
            </a:r>
            <a:r>
              <a:rPr lang="en-US" sz="1400" dirty="0" smtClean="0"/>
              <a:t>/</a:t>
            </a:r>
            <a:r>
              <a:rPr lang="en-US" sz="1400" dirty="0" smtClean="0"/>
              <a:t>Swift webpage </a:t>
            </a:r>
            <a:endParaRPr lang="en-US" sz="1400" dirty="0"/>
          </a:p>
        </p:txBody>
      </p:sp>
      <p:pic>
        <p:nvPicPr>
          <p:cNvPr id="7" name="Picture 6" descr="swift_aperture_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51"/>
            <a:ext cx="4623917" cy="3285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744" y="1647308"/>
            <a:ext cx="22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Coded Aperture Mask</a:t>
            </a:r>
            <a:endParaRPr lang="en-US" dirty="0"/>
          </a:p>
        </p:txBody>
      </p:sp>
      <p:grpSp>
        <p:nvGrpSpPr>
          <p:cNvPr id="1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3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6" name="Picture 5" descr="bat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2" y="1945436"/>
            <a:ext cx="4154568" cy="31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78185" y="5117952"/>
            <a:ext cx="226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smtClean="0"/>
              <a:t>NASA</a:t>
            </a:r>
            <a:r>
              <a:rPr lang="en-US" sz="1400" dirty="0" smtClean="0"/>
              <a:t>/</a:t>
            </a:r>
            <a:r>
              <a:rPr lang="en-US" sz="1400" dirty="0" smtClean="0"/>
              <a:t>Swift webpage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870188" y="6137093"/>
            <a:ext cx="19543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BAT detector array</a:t>
            </a:r>
            <a:endParaRPr lang="en-US" dirty="0"/>
          </a:p>
        </p:txBody>
      </p:sp>
      <p:pic>
        <p:nvPicPr>
          <p:cNvPr id="5" name="Picture 4" descr="BAT_detector_ar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4" y="1831974"/>
            <a:ext cx="4279900" cy="40513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986073" y="4917630"/>
            <a:ext cx="884116" cy="12568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24569" y="4080013"/>
            <a:ext cx="1201482" cy="2057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0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67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6" name="Picture 5" descr="bat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2" y="1945436"/>
            <a:ext cx="4154568" cy="31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78185" y="5117952"/>
            <a:ext cx="226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smtClean="0"/>
              <a:t>NASA</a:t>
            </a:r>
            <a:r>
              <a:rPr lang="en-US" sz="1400" dirty="0" smtClean="0"/>
              <a:t>/</a:t>
            </a:r>
            <a:r>
              <a:rPr lang="en-US" sz="1400" dirty="0" smtClean="0"/>
              <a:t>Swift webpage </a:t>
            </a:r>
            <a:endParaRPr lang="en-US" sz="1400" dirty="0"/>
          </a:p>
        </p:txBody>
      </p:sp>
      <p:pic>
        <p:nvPicPr>
          <p:cNvPr id="7" name="Picture 6" descr="BAT_D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8" y="2016640"/>
            <a:ext cx="3117875" cy="28773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2508" y="5080596"/>
            <a:ext cx="356014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BAT detectors: </a:t>
            </a:r>
          </a:p>
          <a:p>
            <a:r>
              <a:rPr lang="en-US" dirty="0" smtClean="0"/>
              <a:t>32,768 CZT (</a:t>
            </a:r>
            <a:r>
              <a:rPr lang="en-US" dirty="0" err="1" smtClean="0"/>
              <a:t>CdZnTe</a:t>
            </a:r>
            <a:r>
              <a:rPr lang="en-US" dirty="0" smtClean="0"/>
              <a:t>) detectors</a:t>
            </a:r>
          </a:p>
          <a:p>
            <a:r>
              <a:rPr lang="en-US" dirty="0" smtClean="0"/>
              <a:t>Energy range: </a:t>
            </a:r>
          </a:p>
          <a:p>
            <a:r>
              <a:rPr lang="en-US" dirty="0" smtClean="0"/>
              <a:t>15-350 </a:t>
            </a:r>
            <a:r>
              <a:rPr lang="en-US" dirty="0" err="1" smtClean="0"/>
              <a:t>keV</a:t>
            </a:r>
            <a:r>
              <a:rPr lang="en-US" dirty="0" smtClean="0"/>
              <a:t> for detection</a:t>
            </a:r>
          </a:p>
          <a:p>
            <a:r>
              <a:rPr lang="en-US" dirty="0" smtClean="0"/>
              <a:t>(15-200 </a:t>
            </a:r>
            <a:r>
              <a:rPr lang="en-US" dirty="0" err="1" smtClean="0"/>
              <a:t>keV</a:t>
            </a:r>
            <a:r>
              <a:rPr lang="en-US" dirty="0" smtClean="0"/>
              <a:t> for imaging)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508" y="1646399"/>
            <a:ext cx="370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Detector Module (128*2 detectors)</a:t>
            </a:r>
            <a:endParaRPr lang="en-US" dirty="0"/>
          </a:p>
        </p:txBody>
      </p:sp>
      <p:grpSp>
        <p:nvGrpSpPr>
          <p:cNvPr id="1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Coded-mask technique</a:t>
            </a:r>
            <a:endParaRPr lang="en-US" dirty="0"/>
          </a:p>
        </p:txBody>
      </p:sp>
      <p:pic>
        <p:nvPicPr>
          <p:cNvPr id="6" name="Picture 5" descr="bat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32" y="1945436"/>
            <a:ext cx="4154568" cy="3135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78185" y="5117952"/>
            <a:ext cx="2265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smtClean="0"/>
              <a:t>NASA</a:t>
            </a:r>
            <a:r>
              <a:rPr lang="en-US" sz="1400" dirty="0" smtClean="0"/>
              <a:t>/</a:t>
            </a:r>
            <a:r>
              <a:rPr lang="en-US" sz="1400" dirty="0" smtClean="0"/>
              <a:t>Swift webpage </a:t>
            </a:r>
            <a:endParaRPr lang="en-US" sz="1400" dirty="0"/>
          </a:p>
        </p:txBody>
      </p:sp>
      <p:pic>
        <p:nvPicPr>
          <p:cNvPr id="9" name="Picture 8" descr="coded_aperture_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3" y="1661726"/>
            <a:ext cx="4650199" cy="4650199"/>
          </a:xfrm>
          <a:prstGeom prst="rect">
            <a:avLst/>
          </a:prstGeom>
        </p:spPr>
      </p:pic>
      <p:grpSp>
        <p:nvGrpSpPr>
          <p:cNvPr id="1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19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298824"/>
            <a:ext cx="9160604" cy="7140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701553" y="3893659"/>
            <a:ext cx="3006164" cy="1930402"/>
            <a:chOff x="5931647" y="4258235"/>
            <a:chExt cx="3006164" cy="1930402"/>
          </a:xfrm>
        </p:grpSpPr>
        <p:sp>
          <p:nvSpPr>
            <p:cNvPr id="12" name="Rounded Rectangle 11"/>
            <p:cNvSpPr/>
            <p:nvPr/>
          </p:nvSpPr>
          <p:spPr>
            <a:xfrm>
              <a:off x="7204635" y="53519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X-Ray Telescope (XRT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931647" y="4258235"/>
              <a:ext cx="1272988" cy="1512049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6478" y="4093882"/>
            <a:ext cx="4942542" cy="956235"/>
            <a:chOff x="17929" y="4228353"/>
            <a:chExt cx="4942542" cy="956235"/>
          </a:xfrm>
        </p:grpSpPr>
        <p:sp>
          <p:nvSpPr>
            <p:cNvPr id="16" name="Rounded Rectangle 15"/>
            <p:cNvSpPr/>
            <p:nvPr/>
          </p:nvSpPr>
          <p:spPr>
            <a:xfrm>
              <a:off x="17929" y="4347882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UV/Optical Telescope (UVOT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51105" y="4228353"/>
              <a:ext cx="3209366" cy="552823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060489" y="6334805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Gehrels</a:t>
            </a:r>
            <a:r>
              <a:rPr lang="en-US" dirty="0" smtClean="0">
                <a:solidFill>
                  <a:schemeClr val="bg1"/>
                </a:solidFill>
              </a:rPr>
              <a:t> et </a:t>
            </a:r>
            <a:r>
              <a:rPr lang="en-US" dirty="0" smtClean="0">
                <a:solidFill>
                  <a:srgbClr val="FFFFFF"/>
                </a:solidFill>
              </a:rPr>
              <a:t>al. (2004)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8020" y="322556"/>
            <a:ext cx="675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Neil </a:t>
            </a:r>
            <a:r>
              <a:rPr lang="en-US" sz="4000" b="1" dirty="0" err="1" smtClean="0">
                <a:solidFill>
                  <a:schemeClr val="bg1"/>
                </a:solidFill>
              </a:rPr>
              <a:t>Gehrels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</a:rPr>
              <a:t>Swift</a:t>
            </a:r>
            <a:r>
              <a:rPr lang="en-US" sz="4000" b="1" dirty="0" smtClean="0">
                <a:solidFill>
                  <a:schemeClr val="bg1"/>
                </a:solidFill>
              </a:rPr>
              <a:t> Observatory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35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Coded-mask technique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45" t="15505" r="51012" b="3694"/>
          <a:stretch/>
        </p:blipFill>
        <p:spPr>
          <a:xfrm>
            <a:off x="194063" y="1998562"/>
            <a:ext cx="4542397" cy="3955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253" y="6125860"/>
            <a:ext cx="2163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Markwardt</a:t>
            </a:r>
            <a:r>
              <a:rPr lang="en-US" sz="1600" dirty="0" smtClean="0"/>
              <a:t> et al. (2007)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96167" y="3901694"/>
            <a:ext cx="643917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AT_image_Barthelmy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4" y="2433369"/>
            <a:ext cx="4201875" cy="30877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10029" y="6108983"/>
            <a:ext cx="2096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Barthelmy</a:t>
            </a:r>
            <a:r>
              <a:rPr lang="en-US" sz="1600" dirty="0" smtClean="0"/>
              <a:t> </a:t>
            </a:r>
            <a:r>
              <a:rPr lang="en-US" sz="1600" dirty="0" smtClean="0"/>
              <a:t>et al. (</a:t>
            </a:r>
            <a:r>
              <a:rPr lang="en-US" sz="1600" dirty="0" smtClean="0"/>
              <a:t>2005)</a:t>
            </a:r>
            <a:endParaRPr lang="en-US" sz="1600" dirty="0"/>
          </a:p>
        </p:txBody>
      </p:sp>
      <p:grpSp>
        <p:nvGrpSpPr>
          <p:cNvPr id="19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1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pic>
        <p:nvPicPr>
          <p:cNvPr id="4" name="Picture 3" descr="coded_aperture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1" y="201805"/>
            <a:ext cx="6899015" cy="633954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grpSp>
        <p:nvGrpSpPr>
          <p:cNvPr id="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5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grpSp>
        <p:nvGrpSpPr>
          <p:cNvPr id="3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3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3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32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21205" y="3075485"/>
            <a:ext cx="23872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Assigning weights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</a:p>
        </p:txBody>
      </p:sp>
      <p:grpSp>
        <p:nvGrpSpPr>
          <p:cNvPr id="6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34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1205" y="3075485"/>
            <a:ext cx="238727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Rebalancing</a:t>
            </a:r>
          </a:p>
          <a:p>
            <a:r>
              <a:rPr lang="en-US" sz="2400" dirty="0" smtClean="0"/>
              <a:t>Sum(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= 0</a:t>
            </a:r>
          </a:p>
          <a:p>
            <a:r>
              <a:rPr lang="en-US" sz="2400" dirty="0" smtClean="0">
                <a:sym typeface="Wingdings"/>
              </a:rPr>
              <a:t> So background average to zero</a:t>
            </a:r>
            <a:endParaRPr lang="en-US" sz="2400" dirty="0"/>
          </a:p>
        </p:txBody>
      </p:sp>
      <p:grpSp>
        <p:nvGrpSpPr>
          <p:cNvPr id="6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6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824" y="2117376"/>
            <a:ext cx="18756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Uniform </a:t>
            </a:r>
            <a:r>
              <a:rPr lang="en-US" sz="2400" dirty="0" err="1" smtClean="0"/>
              <a:t>bkg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1 </a:t>
            </a:r>
            <a:r>
              <a:rPr lang="en-US" sz="2400" dirty="0" err="1" smtClean="0"/>
              <a:t>ct</a:t>
            </a:r>
            <a:r>
              <a:rPr lang="en-US" sz="2400" dirty="0" smtClean="0"/>
              <a:t>/pix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-2154029" y="3013843"/>
            <a:ext cx="4967962" cy="3536380"/>
            <a:chOff x="2621257" y="2758016"/>
            <a:chExt cx="4967962" cy="3536380"/>
          </a:xfrm>
        </p:grpSpPr>
        <p:grpSp>
          <p:nvGrpSpPr>
            <p:cNvPr id="94" name="Group 93"/>
            <p:cNvGrpSpPr/>
            <p:nvPr/>
          </p:nvGrpSpPr>
          <p:grpSpPr>
            <a:xfrm>
              <a:off x="2739818" y="2758016"/>
              <a:ext cx="4849401" cy="3536380"/>
              <a:chOff x="2415081" y="3107084"/>
              <a:chExt cx="4849401" cy="353638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2732144" y="4767228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935818" y="451463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293785" y="4362967"/>
                <a:ext cx="3240141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478173" y="4143223"/>
                <a:ext cx="3259427" cy="120807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597138" y="4986972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415081" y="520829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627270" y="3890633"/>
                <a:ext cx="3110329" cy="109633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721852" y="3586393"/>
                <a:ext cx="3219422" cy="118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31477" y="3323245"/>
                <a:ext cx="3433005" cy="12663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2503575" y="3107084"/>
                <a:ext cx="4531800" cy="3536380"/>
                <a:chOff x="3537803" y="3439621"/>
                <a:chExt cx="3390940" cy="287963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4531412" y="3885906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4683812" y="4077656"/>
                  <a:ext cx="1764100" cy="224159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5124837" y="4077656"/>
                  <a:ext cx="1581094" cy="209191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H="1">
                  <a:off x="5368425" y="4307520"/>
                  <a:ext cx="1560318" cy="20117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4282593" y="3829917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4046221" y="3705682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861231" y="3527343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>
                  <a:off x="3708831" y="3527343"/>
                  <a:ext cx="1659594" cy="207467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537803" y="3439621"/>
                  <a:ext cx="1587034" cy="20388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5" name="Diamond 94"/>
            <p:cNvSpPr/>
            <p:nvPr/>
          </p:nvSpPr>
          <p:spPr>
            <a:xfrm>
              <a:off x="2621257" y="2974178"/>
              <a:ext cx="4967961" cy="3133062"/>
            </a:xfrm>
            <a:prstGeom prst="diamond">
              <a:avLst/>
            </a:prstGeom>
            <a:solidFill>
              <a:schemeClr val="tx1">
                <a:alpha val="55000"/>
              </a:schemeClr>
            </a:solidFill>
            <a:scene3d>
              <a:camera prst="orthographicFront">
                <a:rot lat="0" lon="0" rev="9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61126" y="391966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57452" y="41665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11409" y="44028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59560" y="466165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348941" y="491581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154167" y="512033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4193" y="537946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58807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6602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831527" y="376212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623791" y="40317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33635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19952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64193" y="479053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77185" y="503098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91040" y="521565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40677" y="545140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88828" y="56989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537000" y="370755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348941" y="390648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43240" y="4163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43650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92526" y="462250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25336" y="48937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14753" y="514490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2393" y="532828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-77842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205115" y="357333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08071" y="37916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34247" y="40685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91040" y="42531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9941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98317" y="477091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2903" y="50062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8322" y="369211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61461" y="357745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06958" y="394679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62683" y="4186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63080" y="379739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2392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-10927" y="405206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5174" y="34395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-136852" y="36803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286892" y="2117376"/>
            <a:ext cx="18756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Weight 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2138944" y="3322383"/>
            <a:ext cx="38207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Imagine there is a uniform background </a:t>
            </a:r>
          </a:p>
          <a:p>
            <a:r>
              <a:rPr lang="en-US" dirty="0" smtClean="0"/>
              <a:t>of 1 photon per detector</a:t>
            </a:r>
          </a:p>
        </p:txBody>
      </p:sp>
      <p:grpSp>
        <p:nvGrpSpPr>
          <p:cNvPr id="16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6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34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824" y="2117376"/>
            <a:ext cx="18756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Uniform </a:t>
            </a:r>
            <a:r>
              <a:rPr lang="en-US" sz="2400" dirty="0" err="1" smtClean="0"/>
              <a:t>bkg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1 </a:t>
            </a:r>
            <a:r>
              <a:rPr lang="en-US" sz="2400" dirty="0" err="1" smtClean="0"/>
              <a:t>ct</a:t>
            </a:r>
            <a:r>
              <a:rPr lang="en-US" sz="2400" dirty="0" smtClean="0"/>
              <a:t>/pix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-2154029" y="3013843"/>
            <a:ext cx="4967962" cy="3536380"/>
            <a:chOff x="2621257" y="2758016"/>
            <a:chExt cx="4967962" cy="3536380"/>
          </a:xfrm>
        </p:grpSpPr>
        <p:grpSp>
          <p:nvGrpSpPr>
            <p:cNvPr id="94" name="Group 93"/>
            <p:cNvGrpSpPr/>
            <p:nvPr/>
          </p:nvGrpSpPr>
          <p:grpSpPr>
            <a:xfrm>
              <a:off x="2739818" y="2758016"/>
              <a:ext cx="4849401" cy="3536380"/>
              <a:chOff x="2415081" y="3107084"/>
              <a:chExt cx="4849401" cy="353638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2732144" y="4767228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935818" y="451463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293785" y="4362967"/>
                <a:ext cx="3240141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478173" y="4143223"/>
                <a:ext cx="3259427" cy="120807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597138" y="4986972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415081" y="520829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627270" y="3890633"/>
                <a:ext cx="3110329" cy="109633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721852" y="3586393"/>
                <a:ext cx="3219422" cy="118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31477" y="3323245"/>
                <a:ext cx="3433005" cy="12663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2503575" y="3107084"/>
                <a:ext cx="4531800" cy="3536380"/>
                <a:chOff x="3537803" y="3439621"/>
                <a:chExt cx="3390940" cy="287963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4531412" y="3885906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4683812" y="4077656"/>
                  <a:ext cx="1764100" cy="224159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5124837" y="4077656"/>
                  <a:ext cx="1581094" cy="209191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H="1">
                  <a:off x="5368425" y="4307520"/>
                  <a:ext cx="1560318" cy="20117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4282593" y="3829917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4046221" y="3705682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861231" y="3527343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>
                  <a:off x="3708831" y="3527343"/>
                  <a:ext cx="1659594" cy="207467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537803" y="3439621"/>
                  <a:ext cx="1587034" cy="20388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5" name="Diamond 94"/>
            <p:cNvSpPr/>
            <p:nvPr/>
          </p:nvSpPr>
          <p:spPr>
            <a:xfrm>
              <a:off x="2621257" y="2974178"/>
              <a:ext cx="4967961" cy="3133062"/>
            </a:xfrm>
            <a:prstGeom prst="diamond">
              <a:avLst/>
            </a:prstGeom>
            <a:solidFill>
              <a:schemeClr val="tx1">
                <a:alpha val="55000"/>
              </a:schemeClr>
            </a:solidFill>
            <a:scene3d>
              <a:camera prst="orthographicFront">
                <a:rot lat="0" lon="0" rev="9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61126" y="391966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57452" y="41665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11409" y="44028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59560" y="466165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348941" y="491581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154167" y="512033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4193" y="537946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58807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6602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831527" y="376212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623791" y="40317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33635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19952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64193" y="479053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77185" y="503098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91040" y="521565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40677" y="545140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88828" y="56989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537000" y="370755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348941" y="390648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43240" y="4163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43650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92526" y="462250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25336" y="48937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14753" y="514490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2393" y="532828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-77842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205115" y="357333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08071" y="37916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34247" y="40685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91040" y="42531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9941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98317" y="477091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2903" y="50062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8322" y="369211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61461" y="357745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06958" y="394679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62683" y="4186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63080" y="379739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2392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-10927" y="405206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5174" y="34395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-136852" y="36803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286892" y="2117376"/>
            <a:ext cx="18756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Weight 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2138944" y="3322383"/>
            <a:ext cx="68558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Imagine there is a uniform background </a:t>
            </a:r>
          </a:p>
          <a:p>
            <a:r>
              <a:rPr lang="en-US" dirty="0" smtClean="0"/>
              <a:t>of 1 photon per detector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Mask-weighted count for this source location: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Sum(</a:t>
            </a:r>
            <a:r>
              <a:rPr lang="en-US" dirty="0" err="1" smtClean="0">
                <a:sym typeface="Wingdings"/>
              </a:rPr>
              <a:t>bkg</a:t>
            </a:r>
            <a:r>
              <a:rPr lang="en-US" dirty="0" smtClean="0">
                <a:sym typeface="Wingdings"/>
              </a:rPr>
              <a:t>*</a:t>
            </a:r>
            <a:r>
              <a:rPr lang="en-US" dirty="0" err="1" smtClean="0">
                <a:sym typeface="Wingdings"/>
              </a:rPr>
              <a:t>w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) = 1*0.8 + 1*1 + 1*1 + 1*1 + 1*0.6 + 1*0.5 + 1*0.9 = 5.8</a:t>
            </a:r>
          </a:p>
        </p:txBody>
      </p:sp>
      <p:grpSp>
        <p:nvGrpSpPr>
          <p:cNvPr id="16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6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824" y="2117376"/>
            <a:ext cx="18756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Uniform </a:t>
            </a:r>
            <a:r>
              <a:rPr lang="en-US" sz="2400" dirty="0" err="1" smtClean="0"/>
              <a:t>bkg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1 </a:t>
            </a:r>
            <a:r>
              <a:rPr lang="en-US" sz="2400" dirty="0" err="1" smtClean="0"/>
              <a:t>ct</a:t>
            </a:r>
            <a:r>
              <a:rPr lang="en-US" sz="2400" dirty="0" smtClean="0"/>
              <a:t>/pix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-2154029" y="3013843"/>
            <a:ext cx="4967962" cy="3536380"/>
            <a:chOff x="2621257" y="2758016"/>
            <a:chExt cx="4967962" cy="3536380"/>
          </a:xfrm>
        </p:grpSpPr>
        <p:grpSp>
          <p:nvGrpSpPr>
            <p:cNvPr id="94" name="Group 93"/>
            <p:cNvGrpSpPr/>
            <p:nvPr/>
          </p:nvGrpSpPr>
          <p:grpSpPr>
            <a:xfrm>
              <a:off x="2739818" y="2758016"/>
              <a:ext cx="4849401" cy="3536380"/>
              <a:chOff x="2415081" y="3107084"/>
              <a:chExt cx="4849401" cy="353638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2732144" y="4767228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2935818" y="451463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293785" y="4362967"/>
                <a:ext cx="3240141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478173" y="4143223"/>
                <a:ext cx="3259427" cy="120807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597138" y="4986972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415081" y="520829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627270" y="3890633"/>
                <a:ext cx="3110329" cy="109633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721852" y="3586393"/>
                <a:ext cx="3219422" cy="118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31477" y="3323245"/>
                <a:ext cx="3433005" cy="12663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oup 104"/>
              <p:cNvGrpSpPr/>
              <p:nvPr/>
            </p:nvGrpSpPr>
            <p:grpSpPr>
              <a:xfrm>
                <a:off x="2503575" y="3107084"/>
                <a:ext cx="4531800" cy="3536380"/>
                <a:chOff x="3537803" y="3439621"/>
                <a:chExt cx="3390940" cy="287963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4531412" y="3885906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4683812" y="4077656"/>
                  <a:ext cx="1764100" cy="224159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5124837" y="4077656"/>
                  <a:ext cx="1581094" cy="209191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H="1">
                  <a:off x="5368425" y="4307520"/>
                  <a:ext cx="1560318" cy="20117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4282593" y="3829917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4046221" y="3705682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861231" y="3527343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H="1">
                  <a:off x="3708831" y="3527343"/>
                  <a:ext cx="1659594" cy="207467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537803" y="3439621"/>
                  <a:ext cx="1587034" cy="20388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5" name="Diamond 94"/>
            <p:cNvSpPr/>
            <p:nvPr/>
          </p:nvSpPr>
          <p:spPr>
            <a:xfrm>
              <a:off x="2621257" y="2974178"/>
              <a:ext cx="4967961" cy="3133062"/>
            </a:xfrm>
            <a:prstGeom prst="diamond">
              <a:avLst/>
            </a:prstGeom>
            <a:solidFill>
              <a:schemeClr val="tx1">
                <a:alpha val="55000"/>
              </a:schemeClr>
            </a:solidFill>
            <a:scene3d>
              <a:camera prst="orthographicFront">
                <a:rot lat="0" lon="0" rev="9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61126" y="391966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957452" y="41665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811409" y="44028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559560" y="466165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348941" y="491581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154167" y="512033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4193" y="537946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58807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66602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831527" y="376212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623791" y="40317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433635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19952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64193" y="479053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77185" y="503098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91040" y="521565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40677" y="545140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88828" y="56989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537000" y="370755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348941" y="390648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43240" y="4163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43650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92526" y="462250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25336" y="48937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14753" y="514490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2393" y="532828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-77842" y="55964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205115" y="357333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08071" y="37916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34247" y="40685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91040" y="42531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99411" y="452807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98317" y="477091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2903" y="500620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8322" y="369211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61461" y="357745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06958" y="394679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62683" y="4186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63080" y="379739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2392" y="44378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-10927" y="405206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5174" y="343952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-136852" y="368031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286892" y="2117376"/>
            <a:ext cx="18756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Weight 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59" name="TextBox 158"/>
          <p:cNvSpPr txBox="1"/>
          <p:nvPr/>
        </p:nvSpPr>
        <p:spPr>
          <a:xfrm>
            <a:off x="2138944" y="3322383"/>
            <a:ext cx="68558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Imagine there is a uniform background </a:t>
            </a:r>
          </a:p>
          <a:p>
            <a:r>
              <a:rPr lang="en-US" dirty="0" smtClean="0"/>
              <a:t>of 1 photon per detector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Mask-weighted count for this source location: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Sum(</a:t>
            </a:r>
            <a:r>
              <a:rPr lang="en-US" dirty="0" err="1" smtClean="0">
                <a:sym typeface="Wingdings"/>
              </a:rPr>
              <a:t>bkg</a:t>
            </a:r>
            <a:r>
              <a:rPr lang="en-US" dirty="0" smtClean="0">
                <a:sym typeface="Wingdings"/>
              </a:rPr>
              <a:t>*</a:t>
            </a:r>
            <a:r>
              <a:rPr lang="en-US" dirty="0" err="1" smtClean="0">
                <a:sym typeface="Wingdings"/>
              </a:rPr>
              <a:t>w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) = 1*0.8 + 1*1 + 1*1 + 1*1 + 1*0.6 + 1*0.5 + 1*0.9 = 5.8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1599922" y="4720532"/>
            <a:ext cx="7327647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But we know this is just background, </a:t>
            </a:r>
          </a:p>
          <a:p>
            <a:r>
              <a:rPr lang="en-US" dirty="0" smtClean="0">
                <a:sym typeface="Wingdings"/>
              </a:rPr>
              <a:t>So we would like the resulting mask-weighting count to be zero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Rebalacing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(for example, w</a:t>
            </a:r>
            <a:r>
              <a:rPr lang="en-US" baseline="-25000" dirty="0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-0.1)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Sum(</a:t>
            </a:r>
            <a:r>
              <a:rPr lang="en-US" dirty="0" err="1" smtClean="0">
                <a:sym typeface="Wingdings"/>
              </a:rPr>
              <a:t>bkg</a:t>
            </a:r>
            <a:r>
              <a:rPr lang="en-US" dirty="0" smtClean="0">
                <a:sym typeface="Wingdings"/>
              </a:rPr>
              <a:t>*(w</a:t>
            </a:r>
            <a:r>
              <a:rPr lang="en-US" baseline="-25000" dirty="0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-0.1)) = </a:t>
            </a:r>
            <a:r>
              <a:rPr lang="en-US" dirty="0">
                <a:sym typeface="Wingdings"/>
              </a:rPr>
              <a:t>1*</a:t>
            </a:r>
            <a:r>
              <a:rPr lang="en-US" dirty="0" smtClean="0">
                <a:sym typeface="Wingdings"/>
              </a:rPr>
              <a:t>0.7 </a:t>
            </a:r>
            <a:r>
              <a:rPr lang="en-US" dirty="0">
                <a:sym typeface="Wingdings"/>
              </a:rPr>
              <a:t>+ 1</a:t>
            </a:r>
            <a:r>
              <a:rPr lang="en-US" dirty="0" smtClean="0">
                <a:sym typeface="Wingdings"/>
              </a:rPr>
              <a:t>*0.9 </a:t>
            </a:r>
            <a:r>
              <a:rPr lang="en-US" dirty="0">
                <a:sym typeface="Wingdings"/>
              </a:rPr>
              <a:t>+ 1</a:t>
            </a:r>
            <a:r>
              <a:rPr lang="en-US" dirty="0" smtClean="0">
                <a:sym typeface="Wingdings"/>
              </a:rPr>
              <a:t>*0.9 </a:t>
            </a:r>
            <a:r>
              <a:rPr lang="en-US" dirty="0">
                <a:sym typeface="Wingdings"/>
              </a:rPr>
              <a:t>+ 1</a:t>
            </a:r>
            <a:r>
              <a:rPr lang="en-US" dirty="0" smtClean="0">
                <a:sym typeface="Wingdings"/>
              </a:rPr>
              <a:t>*0.9 </a:t>
            </a:r>
            <a:r>
              <a:rPr lang="en-US" dirty="0">
                <a:sym typeface="Wingdings"/>
              </a:rPr>
              <a:t>+ 1*</a:t>
            </a:r>
            <a:r>
              <a:rPr lang="en-US" dirty="0" smtClean="0">
                <a:sym typeface="Wingdings"/>
              </a:rPr>
              <a:t>0.5 </a:t>
            </a:r>
            <a:r>
              <a:rPr lang="en-US" dirty="0">
                <a:sym typeface="Wingdings"/>
              </a:rPr>
              <a:t>+ 1*</a:t>
            </a:r>
            <a:r>
              <a:rPr lang="en-US" dirty="0" smtClean="0">
                <a:sym typeface="Wingdings"/>
              </a:rPr>
              <a:t>0.4 </a:t>
            </a:r>
            <a:r>
              <a:rPr lang="en-US" dirty="0">
                <a:sym typeface="Wingdings"/>
              </a:rPr>
              <a:t>+ 1*</a:t>
            </a:r>
            <a:r>
              <a:rPr lang="en-US" dirty="0" smtClean="0">
                <a:sym typeface="Wingdings"/>
              </a:rPr>
              <a:t>0.8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  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0.1*(rest of the detector weights)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        = 0</a:t>
            </a:r>
            <a:endParaRPr lang="en-US" dirty="0"/>
          </a:p>
        </p:txBody>
      </p:sp>
      <p:grpSp>
        <p:nvGrpSpPr>
          <p:cNvPr id="16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6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6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69657" y="508486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91187" y="4941859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52160" y="484632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23" y="519719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29933" y="556413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099" y="578387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2160" y="600854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8910" y="586392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84193" y="56436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86000" y="512574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31701" y="490019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06103" y="457252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57952" y="43512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57953" y="4131456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7231" y="398629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1701" y="4218205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57193" y="4476988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5776" y="3848873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31268" y="4115434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92948" y="4300100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071960" y="458753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93817" y="5285151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67892" y="5529202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28650" y="5748797"/>
            <a:ext cx="2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907086" y="5158057"/>
            <a:ext cx="1062443" cy="46166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-0.1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035375" y="5454192"/>
            <a:ext cx="8717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1205" y="3075485"/>
            <a:ext cx="238727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Rebalancing</a:t>
            </a:r>
          </a:p>
          <a:p>
            <a:r>
              <a:rPr lang="en-US" sz="2400" dirty="0" smtClean="0"/>
              <a:t>Sum(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= 0</a:t>
            </a:r>
          </a:p>
          <a:p>
            <a:r>
              <a:rPr lang="en-US" sz="2400" dirty="0" smtClean="0">
                <a:sym typeface="Wingdings"/>
              </a:rPr>
              <a:t> So background average to zero</a:t>
            </a:r>
            <a:endParaRPr lang="en-US" sz="2400" dirty="0"/>
          </a:p>
        </p:txBody>
      </p:sp>
      <p:grpSp>
        <p:nvGrpSpPr>
          <p:cNvPr id="6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25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67164" y="5084860"/>
            <a:ext cx="6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6393" y="4941859"/>
            <a:ext cx="5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1008" y="4846320"/>
            <a:ext cx="5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43171" y="398629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6066" y="3848873"/>
            <a:ext cx="80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38005" y="4106495"/>
            <a:ext cx="7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0001" y="421387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77896" y="413869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4248" y="4376330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73795" y="435562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4376" y="4469082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09451" y="458320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38421" y="458320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637370" y="4899179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99169" y="512652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65813" y="5159870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44283" y="530212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64519" y="551424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41786" y="578387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23047" y="565587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87673" y="5936444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706692" y="6046716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873807" y="581379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03415" y="5599209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205" y="3075485"/>
            <a:ext cx="238727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Rebalancing</a:t>
            </a:r>
          </a:p>
          <a:p>
            <a:r>
              <a:rPr lang="en-US" sz="2400" dirty="0" smtClean="0"/>
              <a:t>Sum(</a:t>
            </a:r>
            <a:r>
              <a:rPr lang="en-US" sz="2400" dirty="0" err="1" smtClean="0"/>
              <a:t>w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) = 0</a:t>
            </a:r>
          </a:p>
          <a:p>
            <a:r>
              <a:rPr lang="en-US" sz="2400" dirty="0" smtClean="0">
                <a:sym typeface="Wingdings"/>
              </a:rPr>
              <a:t> So background average to zero</a:t>
            </a:r>
            <a:endParaRPr lang="en-US" sz="2400" dirty="0"/>
          </a:p>
        </p:txBody>
      </p:sp>
      <p:grpSp>
        <p:nvGrpSpPr>
          <p:cNvPr id="5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5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92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298824"/>
            <a:ext cx="9160604" cy="7140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701553" y="3893659"/>
            <a:ext cx="3006164" cy="1930402"/>
            <a:chOff x="5931647" y="4258235"/>
            <a:chExt cx="3006164" cy="1930402"/>
          </a:xfrm>
        </p:grpSpPr>
        <p:sp>
          <p:nvSpPr>
            <p:cNvPr id="12" name="Rounded Rectangle 11"/>
            <p:cNvSpPr/>
            <p:nvPr/>
          </p:nvSpPr>
          <p:spPr>
            <a:xfrm>
              <a:off x="7204635" y="53519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X-Ray Telescope (XRT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5931647" y="4258235"/>
              <a:ext cx="1272988" cy="1512049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6478" y="4093882"/>
            <a:ext cx="4942542" cy="956235"/>
            <a:chOff x="17929" y="4228353"/>
            <a:chExt cx="4942542" cy="956235"/>
          </a:xfrm>
        </p:grpSpPr>
        <p:sp>
          <p:nvSpPr>
            <p:cNvPr id="16" name="Rounded Rectangle 15"/>
            <p:cNvSpPr/>
            <p:nvPr/>
          </p:nvSpPr>
          <p:spPr>
            <a:xfrm>
              <a:off x="17929" y="4347882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UV/Optical Telescope (UVOT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51105" y="4228353"/>
              <a:ext cx="3209366" cy="552823"/>
            </a:xfrm>
            <a:prstGeom prst="straightConnector1">
              <a:avLst/>
            </a:prstGeom>
            <a:ln w="50800">
              <a:solidFill>
                <a:schemeClr val="bg1">
                  <a:alpha val="92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060489" y="6334805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Gehrels</a:t>
            </a:r>
            <a:r>
              <a:rPr lang="en-US" dirty="0" smtClean="0">
                <a:solidFill>
                  <a:schemeClr val="bg1"/>
                </a:solidFill>
              </a:rPr>
              <a:t> et </a:t>
            </a:r>
            <a:r>
              <a:rPr lang="en-US" dirty="0" smtClean="0">
                <a:solidFill>
                  <a:srgbClr val="FFFFFF"/>
                </a:solidFill>
              </a:rPr>
              <a:t>al. (2004)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8020" y="322556"/>
            <a:ext cx="675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Neil </a:t>
            </a:r>
            <a:r>
              <a:rPr lang="en-US" sz="4000" b="1" dirty="0" err="1" smtClean="0">
                <a:solidFill>
                  <a:schemeClr val="bg1"/>
                </a:solidFill>
              </a:rPr>
              <a:t>Gehrels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</a:rPr>
              <a:t>Swift</a:t>
            </a:r>
            <a:r>
              <a:rPr lang="en-US" sz="4000" b="1" dirty="0" smtClean="0">
                <a:solidFill>
                  <a:schemeClr val="bg1"/>
                </a:solidFill>
              </a:rPr>
              <a:t> Observatory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4154" y="1991894"/>
            <a:ext cx="8202579" cy="2653800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Launched in Nov. 20, 2004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Dedicated for GRB study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Extend beyond GRB science and has become an observatory that serves a much wider community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23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4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5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25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1008071" y="201805"/>
            <a:ext cx="6899015" cy="6339548"/>
            <a:chOff x="1937954" y="1290845"/>
            <a:chExt cx="5162219" cy="5162219"/>
          </a:xfrm>
        </p:grpSpPr>
        <p:pic>
          <p:nvPicPr>
            <p:cNvPr id="4" name="Picture 3" descr="coded_aperture_fu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954" y="1290845"/>
              <a:ext cx="5162219" cy="51622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708831" y="479145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61231" y="4585776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129081" y="4462271"/>
              <a:ext cx="2424450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67050" y="4283336"/>
              <a:ext cx="2438881" cy="9837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607812" y="4970391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71587" y="5150615"/>
              <a:ext cx="2438881" cy="10162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928271" y="4283336"/>
              <a:ext cx="1777660" cy="68705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6506" y="4077656"/>
              <a:ext cx="1821825" cy="713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52975" y="3885906"/>
              <a:ext cx="1847198" cy="7609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3537803" y="3527343"/>
              <a:ext cx="3390940" cy="2791911"/>
              <a:chOff x="3537803" y="3527343"/>
              <a:chExt cx="3390940" cy="279191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4531412" y="3885906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4683812" y="4077656"/>
                <a:ext cx="1764100" cy="224159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5124837" y="4077656"/>
                <a:ext cx="1581094" cy="20919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5368425" y="4307520"/>
                <a:ext cx="1560318" cy="20117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282593" y="3829917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046221" y="3705682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861231" y="3527343"/>
                <a:ext cx="1764100" cy="2280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3708831" y="4461541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3537803" y="4338036"/>
                <a:ext cx="896481" cy="114047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67164" y="5084860"/>
            <a:ext cx="6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26393" y="4941859"/>
            <a:ext cx="518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71008" y="4846320"/>
            <a:ext cx="50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38005" y="472053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17112" y="5329575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45666" y="5454192"/>
            <a:ext cx="5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05812" y="5159870"/>
            <a:ext cx="66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43171" y="398629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6066" y="3848873"/>
            <a:ext cx="80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38005" y="4106495"/>
            <a:ext cx="7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10001" y="421387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77896" y="413869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4248" y="4376330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73795" y="435562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4376" y="4469082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09451" y="458320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38421" y="4583207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637370" y="4899179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99169" y="512652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65813" y="5159870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44283" y="530212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64519" y="551424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41786" y="5783875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523047" y="565587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87673" y="5936444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706692" y="6046716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873807" y="5813791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03415" y="5599209"/>
            <a:ext cx="6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-0.1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604154" y="2665966"/>
            <a:ext cx="8202579" cy="1809861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Mask-weighted count can be negative, but will average to zero during background period.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92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9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08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Mask-weighted light curve</a:t>
            </a:r>
            <a:endParaRPr lang="en-US" dirty="0"/>
          </a:p>
        </p:txBody>
      </p:sp>
      <p:pic>
        <p:nvPicPr>
          <p:cNvPr id="5" name="Picture 4" descr="Screen Shot 2017-10-28 at 4.4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0" y="4149567"/>
            <a:ext cx="8797650" cy="1859797"/>
          </a:xfrm>
          <a:prstGeom prst="rect">
            <a:avLst/>
          </a:prstGeom>
        </p:spPr>
      </p:pic>
      <p:pic>
        <p:nvPicPr>
          <p:cNvPr id="6" name="Picture 5" descr="Screen Shot 2017-10-28 at 4.42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721"/>
            <a:ext cx="9144000" cy="1985720"/>
          </a:xfrm>
          <a:prstGeom prst="rect">
            <a:avLst/>
          </a:prstGeom>
        </p:spPr>
      </p:pic>
      <p:grpSp>
        <p:nvGrpSpPr>
          <p:cNvPr id="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9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414"/>
            <a:ext cx="8229600" cy="1143000"/>
          </a:xfrm>
        </p:spPr>
        <p:txBody>
          <a:bodyPr/>
          <a:lstStyle/>
          <a:p>
            <a:r>
              <a:rPr lang="en-US" dirty="0"/>
              <a:t>Mask-weighted light curve</a:t>
            </a:r>
            <a:endParaRPr lang="en-US" dirty="0"/>
          </a:p>
        </p:txBody>
      </p:sp>
      <p:pic>
        <p:nvPicPr>
          <p:cNvPr id="3" name="Picture 2" descr="Screen Shot 2017-10-28 at 5.5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193"/>
            <a:ext cx="9144000" cy="2021191"/>
          </a:xfrm>
          <a:prstGeom prst="rect">
            <a:avLst/>
          </a:prstGeom>
        </p:spPr>
      </p:pic>
      <p:pic>
        <p:nvPicPr>
          <p:cNvPr id="4" name="Picture 3" descr="Screen Shot 2017-10-28 at 5.5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887"/>
            <a:ext cx="9144000" cy="2038120"/>
          </a:xfrm>
          <a:prstGeom prst="rect">
            <a:avLst/>
          </a:prstGeom>
        </p:spPr>
      </p:pic>
      <p:pic>
        <p:nvPicPr>
          <p:cNvPr id="7" name="Picture 6" descr="Screen Shot 2017-10-28 at 5.54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99" y="1068424"/>
            <a:ext cx="9144000" cy="2080607"/>
          </a:xfrm>
          <a:prstGeom prst="rect">
            <a:avLst/>
          </a:prstGeom>
        </p:spPr>
      </p:pic>
      <p:grpSp>
        <p:nvGrpSpPr>
          <p:cNvPr id="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64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073524" y="2268348"/>
            <a:ext cx="4887402" cy="4198590"/>
            <a:chOff x="-615604" y="3615804"/>
            <a:chExt cx="6169738" cy="5685337"/>
          </a:xfrm>
        </p:grpSpPr>
        <p:grpSp>
          <p:nvGrpSpPr>
            <p:cNvPr id="16" name="Group 15"/>
            <p:cNvGrpSpPr/>
            <p:nvPr/>
          </p:nvGrpSpPr>
          <p:grpSpPr>
            <a:xfrm>
              <a:off x="-615604" y="3615804"/>
              <a:ext cx="6169738" cy="3079467"/>
              <a:chOff x="-615604" y="3615804"/>
              <a:chExt cx="6169738" cy="30794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63976" y="3615804"/>
                <a:ext cx="4990158" cy="2710135"/>
                <a:chOff x="563976" y="3775330"/>
                <a:chExt cx="4990158" cy="2710135"/>
              </a:xfrm>
            </p:grpSpPr>
            <p:pic>
              <p:nvPicPr>
                <p:cNvPr id="5" name="Picture 4" descr="BAT_skyimage_804692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734" y="3775330"/>
                  <a:ext cx="4978400" cy="2710135"/>
                </a:xfrm>
                <a:prstGeom prst="rect">
                  <a:avLst/>
                </a:prstGeom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740810" y="6485465"/>
                  <a:ext cx="4625633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563976" y="3903739"/>
                  <a:ext cx="11758" cy="2422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2304741" y="6325939"/>
                <a:ext cx="1543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/>
                  <a:t>～</a:t>
                </a:r>
                <a:r>
                  <a:rPr lang="en-US" dirty="0" smtClean="0"/>
                  <a:t> 120 degree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615604" y="4852263"/>
                <a:ext cx="1426968" cy="369332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/>
                  <a:t>～</a:t>
                </a:r>
                <a:r>
                  <a:rPr lang="en-US" dirty="0" smtClean="0"/>
                  <a:t> </a:t>
                </a:r>
                <a:r>
                  <a:rPr lang="en-US" dirty="0"/>
                  <a:t>9</a:t>
                </a:r>
                <a:r>
                  <a:rPr lang="en-US" dirty="0" smtClean="0"/>
                  <a:t>0 degree</a:t>
                </a:r>
                <a:endParaRPr lang="en-US" dirty="0"/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2269465" y="5210769"/>
              <a:ext cx="235178" cy="24692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AT_skyimage_804692_zoo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5604" y="7241349"/>
              <a:ext cx="2041402" cy="2059792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stCxn id="17" idx="6"/>
            </p:cNvCxnSpPr>
            <p:nvPr/>
          </p:nvCxnSpPr>
          <p:spPr>
            <a:xfrm flipH="1">
              <a:off x="1425798" y="5334231"/>
              <a:ext cx="1078845" cy="19071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2"/>
            </p:cNvCxnSpPr>
            <p:nvPr/>
          </p:nvCxnSpPr>
          <p:spPr>
            <a:xfrm flipH="1">
              <a:off x="-615603" y="5334231"/>
              <a:ext cx="2885068" cy="19071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BAT_dpi_80469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503"/>
            <a:ext cx="4207107" cy="257901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69465" y="1457749"/>
            <a:ext cx="22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Detector Plane Image</a:t>
            </a:r>
            <a:endParaRPr lang="en-US" dirty="0"/>
          </a:p>
        </p:txBody>
      </p:sp>
      <p:cxnSp>
        <p:nvCxnSpPr>
          <p:cNvPr id="49" name="Straight Arrow Connector 48"/>
          <p:cNvCxnSpPr>
            <a:stCxn id="27" idx="3"/>
          </p:cNvCxnSpPr>
          <p:nvPr/>
        </p:nvCxnSpPr>
        <p:spPr>
          <a:xfrm>
            <a:off x="4207107" y="3253010"/>
            <a:ext cx="373338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690635" y="1457749"/>
            <a:ext cx="254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Reconstructed Sky Image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372064" y="55217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</a:t>
            </a:r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31474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Image reconstruction</a:t>
            </a:r>
            <a:endParaRPr lang="en-US" dirty="0"/>
          </a:p>
        </p:txBody>
      </p:sp>
      <p:grpSp>
        <p:nvGrpSpPr>
          <p:cNvPr id="4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4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4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20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coding fraction</a:t>
            </a:r>
            <a:endParaRPr lang="en-US" dirty="0"/>
          </a:p>
        </p:txBody>
      </p:sp>
      <p:pic>
        <p:nvPicPr>
          <p:cNvPr id="5" name="Picture 4" descr="coded_mask_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2903560"/>
            <a:ext cx="5075227" cy="37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257" y="1693404"/>
            <a:ext cx="598416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Fraction </a:t>
            </a:r>
            <a:r>
              <a:rPr lang="en-US" sz="2400" dirty="0"/>
              <a:t>of illuminated </a:t>
            </a:r>
            <a:r>
              <a:rPr lang="en-US" sz="2400" dirty="0" smtClean="0"/>
              <a:t>area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Source comes in from the zenith (0 </a:t>
            </a:r>
            <a:r>
              <a:rPr lang="en-US" sz="2400" dirty="0" err="1" smtClean="0"/>
              <a:t>deg</a:t>
            </a:r>
            <a:r>
              <a:rPr lang="en-US" sz="2400" dirty="0" smtClean="0"/>
              <a:t> </a:t>
            </a:r>
            <a:r>
              <a:rPr lang="en-US" sz="2400" dirty="0" err="1" smtClean="0"/>
              <a:t>boresight</a:t>
            </a:r>
            <a:r>
              <a:rPr lang="en-US" sz="2400" dirty="0" smtClean="0"/>
              <a:t> angle): </a:t>
            </a:r>
            <a:r>
              <a:rPr lang="en-US" sz="2400" dirty="0" err="1" smtClean="0"/>
              <a:t>pcode</a:t>
            </a:r>
            <a:r>
              <a:rPr lang="en-US" sz="2400" dirty="0" smtClean="0"/>
              <a:t> = 1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Source out of the field of view: </a:t>
            </a:r>
            <a:r>
              <a:rPr lang="en-US" sz="2400" dirty="0" err="1" smtClean="0"/>
              <a:t>pcode</a:t>
            </a:r>
            <a:r>
              <a:rPr lang="en-US" sz="2400" dirty="0" smtClean="0"/>
              <a:t> = 0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Larger </a:t>
            </a:r>
            <a:r>
              <a:rPr lang="en-US" sz="2400" dirty="0" err="1" smtClean="0"/>
              <a:t>pcode</a:t>
            </a:r>
            <a:r>
              <a:rPr lang="en-US" sz="2400" dirty="0" smtClean="0"/>
              <a:t> means more detectors are illuminated by the source, and thus BAT is more sensitive to the source.</a:t>
            </a:r>
            <a:endParaRPr lang="en-US" sz="2400" dirty="0"/>
          </a:p>
          <a:p>
            <a:endParaRPr lang="en-US" dirty="0"/>
          </a:p>
        </p:txBody>
      </p:sp>
      <p:grpSp>
        <p:nvGrpSpPr>
          <p:cNvPr id="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906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coding fraction</a:t>
            </a:r>
            <a:endParaRPr lang="en-US" dirty="0"/>
          </a:p>
        </p:txBody>
      </p:sp>
      <p:pic>
        <p:nvPicPr>
          <p:cNvPr id="3" name="Picture 2" descr="GRB200425A_pcod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05" y="1985966"/>
            <a:ext cx="5997895" cy="45924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83744" y="2783054"/>
            <a:ext cx="1864606" cy="2107556"/>
            <a:chOff x="283744" y="2783054"/>
            <a:chExt cx="1864606" cy="210755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83744" y="4890610"/>
              <a:ext cx="186460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5-Point Star 10"/>
            <p:cNvSpPr/>
            <p:nvPr/>
          </p:nvSpPr>
          <p:spPr>
            <a:xfrm>
              <a:off x="1080931" y="2783054"/>
              <a:ext cx="391837" cy="36477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83605" y="3061810"/>
              <a:ext cx="0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29075" y="5458029"/>
            <a:ext cx="141930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code</a:t>
            </a:r>
            <a:r>
              <a:rPr lang="en-US" dirty="0" smtClean="0"/>
              <a:t> = 1</a:t>
            </a:r>
          </a:p>
          <a:p>
            <a:r>
              <a:rPr lang="en-US" dirty="0"/>
              <a:t>t</a:t>
            </a:r>
            <a:r>
              <a:rPr lang="en-US" dirty="0" smtClean="0"/>
              <a:t>heta = 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3744" y="5458029"/>
            <a:ext cx="1864606" cy="743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0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1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17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coding fraction</a:t>
            </a:r>
            <a:endParaRPr lang="en-US" dirty="0"/>
          </a:p>
        </p:txBody>
      </p:sp>
      <p:pic>
        <p:nvPicPr>
          <p:cNvPr id="4" name="Picture 3" descr="GRB200529A_pcode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1984248"/>
            <a:ext cx="6009640" cy="44183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075" y="5458029"/>
            <a:ext cx="153629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code</a:t>
            </a:r>
            <a:r>
              <a:rPr lang="en-US" dirty="0" smtClean="0"/>
              <a:t> = 0.5</a:t>
            </a:r>
          </a:p>
          <a:p>
            <a:r>
              <a:rPr lang="en-US" dirty="0"/>
              <a:t>t</a:t>
            </a:r>
            <a:r>
              <a:rPr lang="en-US" dirty="0" smtClean="0"/>
              <a:t>heta = 29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3744" y="5458029"/>
            <a:ext cx="1864606" cy="743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83744" y="3080274"/>
            <a:ext cx="1864606" cy="1810336"/>
            <a:chOff x="283744" y="3080274"/>
            <a:chExt cx="1864606" cy="1810336"/>
          </a:xfrm>
        </p:grpSpPr>
        <p:grpSp>
          <p:nvGrpSpPr>
            <p:cNvPr id="12" name="Group 11"/>
            <p:cNvGrpSpPr/>
            <p:nvPr/>
          </p:nvGrpSpPr>
          <p:grpSpPr>
            <a:xfrm>
              <a:off x="283744" y="3228883"/>
              <a:ext cx="1864606" cy="1661727"/>
              <a:chOff x="283744" y="3228883"/>
              <a:chExt cx="1864606" cy="1661727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283744" y="4890610"/>
                <a:ext cx="186460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5-Point Star 16"/>
              <p:cNvSpPr/>
              <p:nvPr/>
            </p:nvSpPr>
            <p:spPr>
              <a:xfrm>
                <a:off x="457200" y="3228883"/>
                <a:ext cx="391837" cy="36477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Arrow Connector 17"/>
              <p:cNvCxnSpPr>
                <a:stCxn id="17" idx="3"/>
              </p:cNvCxnSpPr>
              <p:nvPr/>
            </p:nvCxnSpPr>
            <p:spPr>
              <a:xfrm>
                <a:off x="774203" y="3593652"/>
                <a:ext cx="509402" cy="129695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1283605" y="3080274"/>
              <a:ext cx="0" cy="181033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849037" y="3701733"/>
              <a:ext cx="380268" cy="351259"/>
            </a:xfrm>
            <a:prstGeom prst="arc">
              <a:avLst>
                <a:gd name="adj1" fmla="val 15902382"/>
                <a:gd name="adj2" fmla="val 3321976"/>
              </a:avLst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5271" y="3332401"/>
              <a:ext cx="499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29</a:t>
              </a:r>
              <a:r>
                <a:rPr lang="en-US" baseline="30000" dirty="0" smtClean="0">
                  <a:solidFill>
                    <a:schemeClr val="accent1"/>
                  </a:solidFill>
                </a:rPr>
                <a:t>o</a:t>
              </a:r>
              <a:endParaRPr lang="en-US" baseline="30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85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coding fraction</a:t>
            </a:r>
            <a:endParaRPr lang="en-US" dirty="0"/>
          </a:p>
        </p:txBody>
      </p:sp>
      <p:pic>
        <p:nvPicPr>
          <p:cNvPr id="5" name="Picture 4" descr="GRB190202A_pcode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36" y="1984248"/>
            <a:ext cx="6018530" cy="4489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3744" y="5458029"/>
            <a:ext cx="1864606" cy="743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9075" y="5458029"/>
            <a:ext cx="153629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code</a:t>
            </a:r>
            <a:r>
              <a:rPr lang="en-US" dirty="0" smtClean="0"/>
              <a:t> = 0.04</a:t>
            </a:r>
          </a:p>
          <a:p>
            <a:r>
              <a:rPr lang="en-US" dirty="0"/>
              <a:t>t</a:t>
            </a:r>
            <a:r>
              <a:rPr lang="en-US" dirty="0" smtClean="0"/>
              <a:t>heta = 50 </a:t>
            </a:r>
            <a:r>
              <a:rPr lang="en-US" dirty="0" err="1" smtClean="0"/>
              <a:t>deg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7825" y="3080274"/>
            <a:ext cx="2060525" cy="1850865"/>
            <a:chOff x="87825" y="3080274"/>
            <a:chExt cx="2060525" cy="1850865"/>
          </a:xfrm>
        </p:grpSpPr>
        <p:grpSp>
          <p:nvGrpSpPr>
            <p:cNvPr id="6" name="Group 5"/>
            <p:cNvGrpSpPr/>
            <p:nvPr/>
          </p:nvGrpSpPr>
          <p:grpSpPr>
            <a:xfrm>
              <a:off x="87825" y="3715242"/>
              <a:ext cx="2060525" cy="1175368"/>
              <a:chOff x="87825" y="3715242"/>
              <a:chExt cx="2060525" cy="1175368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83744" y="4890610"/>
                <a:ext cx="186460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5-Point Star 7"/>
              <p:cNvSpPr/>
              <p:nvPr/>
            </p:nvSpPr>
            <p:spPr>
              <a:xfrm>
                <a:off x="87825" y="3715242"/>
                <a:ext cx="391837" cy="364770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/>
              <p:cNvCxnSpPr>
                <a:stCxn id="8" idx="3"/>
              </p:cNvCxnSpPr>
              <p:nvPr/>
            </p:nvCxnSpPr>
            <p:spPr>
              <a:xfrm>
                <a:off x="404828" y="4080011"/>
                <a:ext cx="878777" cy="810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 flipV="1">
              <a:off x="1283605" y="3080274"/>
              <a:ext cx="0" cy="181033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/>
            <p:cNvSpPr/>
            <p:nvPr/>
          </p:nvSpPr>
          <p:spPr>
            <a:xfrm>
              <a:off x="404828" y="3971931"/>
              <a:ext cx="851233" cy="959208"/>
            </a:xfrm>
            <a:prstGeom prst="arc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8290" y="3607072"/>
              <a:ext cx="499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50</a:t>
              </a:r>
              <a:r>
                <a:rPr lang="en-US" baseline="30000" dirty="0" smtClean="0">
                  <a:solidFill>
                    <a:schemeClr val="accent1"/>
                  </a:solidFill>
                </a:rPr>
                <a:t>o</a:t>
              </a:r>
              <a:endParaRPr lang="en-US" baseline="30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8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0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85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86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Partial coding fraction</a:t>
            </a:r>
            <a:br>
              <a:rPr lang="en-US" sz="3600" dirty="0" smtClean="0"/>
            </a:br>
            <a:r>
              <a:rPr lang="en-US" sz="3600" dirty="0" err="1" smtClean="0"/>
              <a:t>vs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BAT effective area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84" y="1943535"/>
            <a:ext cx="6555536" cy="460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0148" y="6500605"/>
            <a:ext cx="5497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swift.gsfc.nasa.gov</a:t>
            </a:r>
            <a:r>
              <a:rPr lang="en-US" dirty="0"/>
              <a:t>/analysis/</a:t>
            </a:r>
            <a:r>
              <a:rPr lang="en-US" dirty="0" err="1"/>
              <a:t>bat_digest.html</a:t>
            </a:r>
            <a:r>
              <a:rPr lang="en-US" dirty="0"/>
              <a:t> </a:t>
            </a:r>
          </a:p>
        </p:txBody>
      </p:sp>
      <p:grpSp>
        <p:nvGrpSpPr>
          <p:cNvPr id="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97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1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Partial coding fraction</a:t>
            </a:r>
            <a:br>
              <a:rPr lang="en-US" sz="3600" dirty="0" smtClean="0"/>
            </a:br>
            <a:r>
              <a:rPr lang="en-US" sz="3600" dirty="0" err="1" smtClean="0"/>
              <a:t>vs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BAT field of view</a:t>
            </a:r>
            <a:endParaRPr lang="en-US" sz="3600" dirty="0"/>
          </a:p>
        </p:txBody>
      </p:sp>
      <p:pic>
        <p:nvPicPr>
          <p:cNvPr id="4" name="Picture 3" descr="BAT_F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003402"/>
            <a:ext cx="9029700" cy="4483100"/>
          </a:xfrm>
          <a:prstGeom prst="rect">
            <a:avLst/>
          </a:prstGeom>
        </p:spPr>
      </p:pic>
      <p:grpSp>
        <p:nvGrpSpPr>
          <p:cNvPr id="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66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04" y="298824"/>
            <a:ext cx="9160604" cy="714076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8471" y="5378824"/>
            <a:ext cx="1733176" cy="1325313"/>
            <a:chOff x="4198471" y="5378824"/>
            <a:chExt cx="1733176" cy="1325313"/>
          </a:xfrm>
        </p:grpSpPr>
        <p:sp>
          <p:nvSpPr>
            <p:cNvPr id="8" name="Rounded Rectangle 7"/>
            <p:cNvSpPr/>
            <p:nvPr/>
          </p:nvSpPr>
          <p:spPr>
            <a:xfrm>
              <a:off x="4198471" y="5867431"/>
              <a:ext cx="1733176" cy="8367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71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</a:rPr>
                <a:t>Burst Alert Telescope (BAT</a:t>
              </a:r>
              <a:r>
                <a:rPr kumimoji="1" lang="en-US" altLang="zh-TW" dirty="0" smtClean="0">
                  <a:solidFill>
                    <a:srgbClr val="000000"/>
                  </a:solidFill>
                  <a:ea typeface="新細明體" pitchFamily="18" charset="-120"/>
                  <a:sym typeface="Wingdings"/>
                </a:rPr>
                <a:t>)</a:t>
              </a:r>
              <a:endParaRPr kumimoji="1" lang="en-US" altLang="zh-TW" dirty="0">
                <a:solidFill>
                  <a:srgbClr val="000000"/>
                </a:solidFill>
                <a:ea typeface="新細明體" pitchFamily="18" charset="-120"/>
                <a:sym typeface="Wingdings"/>
              </a:endParaRPr>
            </a:p>
          </p:txBody>
        </p:sp>
        <p:cxnSp>
          <p:nvCxnSpPr>
            <p:cNvPr id="10" name="Straight Arrow Connector 9"/>
            <p:cNvCxnSpPr>
              <a:stCxn id="8" idx="0"/>
            </p:cNvCxnSpPr>
            <p:nvPr/>
          </p:nvCxnSpPr>
          <p:spPr>
            <a:xfrm flipV="1">
              <a:off x="5065059" y="5378824"/>
              <a:ext cx="104588" cy="488607"/>
            </a:xfrm>
            <a:prstGeom prst="straightConnector1">
              <a:avLst/>
            </a:prstGeom>
            <a:ln w="50800">
              <a:solidFill>
                <a:schemeClr val="bg1">
                  <a:alpha val="88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7060489" y="6334805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Gehrels</a:t>
            </a:r>
            <a:r>
              <a:rPr lang="en-US" dirty="0" smtClean="0">
                <a:solidFill>
                  <a:schemeClr val="bg1"/>
                </a:solidFill>
              </a:rPr>
              <a:t> et </a:t>
            </a:r>
            <a:r>
              <a:rPr lang="en-US" dirty="0" smtClean="0">
                <a:solidFill>
                  <a:srgbClr val="FFFFFF"/>
                </a:solidFill>
              </a:rPr>
              <a:t>al. (2004)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8020" y="322556"/>
            <a:ext cx="675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Neil </a:t>
            </a:r>
            <a:r>
              <a:rPr lang="en-US" sz="4000" b="1" dirty="0" err="1" smtClean="0">
                <a:solidFill>
                  <a:schemeClr val="bg1"/>
                </a:solidFill>
              </a:rPr>
              <a:t>Gehrels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</a:rPr>
              <a:t>Swift</a:t>
            </a:r>
            <a:r>
              <a:rPr lang="en-US" sz="4000" b="1" dirty="0" smtClean="0">
                <a:solidFill>
                  <a:schemeClr val="bg1"/>
                </a:solidFill>
              </a:rPr>
              <a:t> Observatory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18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24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28 at 4.4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0" y="4149567"/>
            <a:ext cx="8797650" cy="1859797"/>
          </a:xfrm>
          <a:prstGeom prst="rect">
            <a:avLst/>
          </a:prstGeom>
        </p:spPr>
      </p:pic>
      <p:pic>
        <p:nvPicPr>
          <p:cNvPr id="6" name="Picture 5" descr="Screen Shot 2017-10-28 at 4.42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721"/>
            <a:ext cx="9144000" cy="19857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Mask-weighted count</a:t>
            </a:r>
            <a:endParaRPr lang="en-US" dirty="0"/>
          </a:p>
        </p:txBody>
      </p:sp>
      <p:grpSp>
        <p:nvGrpSpPr>
          <p:cNvPr id="8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9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0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8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Mask-weighted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Background </a:t>
            </a:r>
            <a:r>
              <a:rPr lang="en-US" dirty="0"/>
              <a:t>subtracted counts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per fully illuminated </a:t>
            </a:r>
            <a:r>
              <a:rPr lang="en-US" dirty="0"/>
              <a:t>detector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smtClean="0"/>
              <a:t>      </a:t>
            </a:r>
            <a:r>
              <a:rPr lang="en-US" dirty="0"/>
              <a:t>for an equivalent on-axis 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0760" y="6316166"/>
            <a:ext cx="703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swift.gsfc.nasa.gov</a:t>
            </a:r>
            <a:r>
              <a:rPr lang="en-US" dirty="0"/>
              <a:t>/analysis/threads/</a:t>
            </a:r>
            <a:r>
              <a:rPr lang="en-US" dirty="0" err="1"/>
              <a:t>batfluxunitsthread.html</a:t>
            </a:r>
            <a:endParaRPr lang="en-US" dirty="0"/>
          </a:p>
        </p:txBody>
      </p:sp>
      <p:grpSp>
        <p:nvGrpSpPr>
          <p:cNvPr id="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84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Mask-weighted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Background </a:t>
            </a:r>
            <a:r>
              <a:rPr lang="en-US" dirty="0"/>
              <a:t>subtracted counts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per fully illuminated </a:t>
            </a:r>
            <a:r>
              <a:rPr lang="en-US" dirty="0"/>
              <a:t>detector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smtClean="0"/>
              <a:t>      </a:t>
            </a:r>
            <a:r>
              <a:rPr lang="en-US" dirty="0"/>
              <a:t>for an equivalent on-axis 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0760" y="6316166"/>
            <a:ext cx="703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swift.gsfc.nasa.gov</a:t>
            </a:r>
            <a:r>
              <a:rPr lang="en-US" dirty="0"/>
              <a:t>/analysis/threads/</a:t>
            </a:r>
            <a:r>
              <a:rPr lang="en-US" dirty="0" err="1"/>
              <a:t>batfluxunitsthread.html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88307" y="2845152"/>
            <a:ext cx="4252939" cy="449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93636" y="4011782"/>
            <a:ext cx="6922711" cy="449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95973" y="3995355"/>
            <a:ext cx="747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Illuminated detector </a:t>
            </a:r>
            <a:r>
              <a:rPr lang="zh-TW" altLang="en-US" sz="2400" dirty="0" smtClean="0"/>
              <a:t>～</a:t>
            </a:r>
            <a:r>
              <a:rPr lang="en-US" altLang="zh-TW" sz="2400" dirty="0" smtClean="0"/>
              <a:t> </a:t>
            </a:r>
            <a:r>
              <a:rPr lang="en-US" altLang="zh-TW" sz="2400" dirty="0" smtClean="0"/>
              <a:t># of enabled </a:t>
            </a:r>
            <a:r>
              <a:rPr lang="en-US" altLang="zh-TW" sz="2400" dirty="0" smtClean="0"/>
              <a:t>detector x </a:t>
            </a:r>
            <a:r>
              <a:rPr lang="en-US" altLang="zh-TW" sz="2400" dirty="0" err="1" smtClean="0"/>
              <a:t>pcode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49149" y="3294536"/>
            <a:ext cx="120963" cy="7008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78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Mask-weighted 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Background </a:t>
            </a:r>
            <a:r>
              <a:rPr lang="en-US" dirty="0"/>
              <a:t>subtracted counts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per fully illuminated </a:t>
            </a:r>
            <a:r>
              <a:rPr lang="en-US" dirty="0"/>
              <a:t>detector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smtClean="0"/>
              <a:t>      </a:t>
            </a:r>
            <a:r>
              <a:rPr lang="en-US" dirty="0"/>
              <a:t>for an equivalent on-axis source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0760" y="6316166"/>
            <a:ext cx="703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https://</a:t>
            </a:r>
            <a:r>
              <a:rPr lang="en-US" dirty="0" err="1"/>
              <a:t>swift.gsfc.nasa.gov</a:t>
            </a:r>
            <a:r>
              <a:rPr lang="en-US" dirty="0"/>
              <a:t>/analysis/threads/</a:t>
            </a:r>
            <a:r>
              <a:rPr lang="en-US" dirty="0" err="1"/>
              <a:t>batfluxunitsthread.html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95974" y="3404526"/>
            <a:ext cx="4859363" cy="449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65447" y="4905285"/>
            <a:ext cx="1736473" cy="449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5447" y="4905285"/>
            <a:ext cx="173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cos</a:t>
            </a:r>
            <a:r>
              <a:rPr lang="en-US" sz="2400" dirty="0"/>
              <a:t>(</a:t>
            </a:r>
            <a:r>
              <a:rPr lang="en-US" sz="2400" dirty="0" err="1" smtClean="0"/>
              <a:t>θ</a:t>
            </a:r>
            <a:r>
              <a:rPr lang="en-US" sz="2400" dirty="0" smtClean="0"/>
              <a:t>) effect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33684" y="3853910"/>
            <a:ext cx="1" cy="10636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2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Summery of coded mask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Large field of view</a:t>
            </a:r>
          </a:p>
          <a:p>
            <a:pPr lvl="1"/>
            <a:r>
              <a:rPr lang="en-US" dirty="0" smtClean="0"/>
              <a:t>Decent localization for hard X ray</a:t>
            </a:r>
          </a:p>
          <a:p>
            <a:pPr lvl="1"/>
            <a:r>
              <a:rPr lang="en-US" dirty="0" smtClean="0"/>
              <a:t>Decent background estimation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Reduced sensitivity for the same number of detectors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(mask covers &gt; half of the detectors)</a:t>
            </a:r>
            <a:endParaRPr lang="en-US" dirty="0" smtClean="0"/>
          </a:p>
          <a:p>
            <a:pPr lvl="1"/>
            <a:r>
              <a:rPr lang="en-US" dirty="0" smtClean="0"/>
              <a:t>Challenging </a:t>
            </a:r>
            <a:r>
              <a:rPr lang="en-US" dirty="0" smtClean="0"/>
              <a:t>to deal with diffuse sources</a:t>
            </a:r>
          </a:p>
          <a:p>
            <a:pPr lvl="1"/>
            <a:r>
              <a:rPr lang="en-US" dirty="0" smtClean="0"/>
              <a:t>All sources in the field of view will contribute to the </a:t>
            </a:r>
            <a:r>
              <a:rPr lang="en-US" dirty="0" smtClean="0"/>
              <a:t>noise</a:t>
            </a:r>
          </a:p>
          <a:p>
            <a:r>
              <a:rPr lang="en-US" dirty="0" smtClean="0"/>
              <a:t>Sensitivity depends on the partial coding fraction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/>
                <a:t>Coded mask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32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777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98085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Exploring the Universe with BAT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3398"/>
            <a:ext cx="1361410" cy="605071"/>
          </a:xfrm>
          <a:prstGeom prst="rect">
            <a:avLst/>
          </a:prstGeom>
        </p:spPr>
      </p:pic>
      <p:pic>
        <p:nvPicPr>
          <p:cNvPr id="12" name="Picture 11" descr="Screen Shot 2015-04-08 at 12.3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94" y="337959"/>
            <a:ext cx="1309127" cy="9561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00" y="4788731"/>
            <a:ext cx="1784200" cy="16057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788731"/>
            <a:ext cx="2555460" cy="1437446"/>
          </a:xfrm>
          <a:prstGeom prst="rect">
            <a:avLst/>
          </a:prstGeom>
        </p:spPr>
      </p:pic>
      <p:grpSp>
        <p:nvGrpSpPr>
          <p:cNvPr id="1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58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53"/>
            <a:ext cx="8229600" cy="1143000"/>
          </a:xfrm>
        </p:spPr>
        <p:txBody>
          <a:bodyPr/>
          <a:lstStyle/>
          <a:p>
            <a:r>
              <a:rPr lang="en-US" dirty="0" smtClean="0"/>
              <a:t>BAT data type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05830"/>
              </p:ext>
            </p:extLst>
          </p:nvPr>
        </p:nvGraphicFramePr>
        <p:xfrm>
          <a:off x="186965" y="950654"/>
          <a:ext cx="8686800" cy="566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850"/>
                <a:gridCol w="1346589"/>
                <a:gridCol w="1386808"/>
                <a:gridCol w="1594373"/>
                <a:gridCol w="1231632"/>
                <a:gridCol w="1737548"/>
              </a:tblGrid>
              <a:tr h="409876"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r>
                        <a:rPr lang="en-US" baseline="0" dirty="0" smtClean="0"/>
                        <a:t>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</a:t>
                      </a:r>
                      <a:r>
                        <a:rPr lang="en-US" baseline="0" dirty="0" smtClean="0"/>
                        <a:t> generate Image?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bin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Continuous?</a:t>
                      </a:r>
                      <a:endParaRPr lang="en-US" dirty="0"/>
                    </a:p>
                  </a:txBody>
                  <a:tcPr/>
                </a:tc>
              </a:tr>
              <a:tr h="409876">
                <a:tc>
                  <a:txBody>
                    <a:bodyPr/>
                    <a:lstStyle/>
                    <a:p>
                      <a:r>
                        <a:rPr lang="en-US" dirty="0" smtClean="0"/>
                        <a:t>Event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 info of each photon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Customizable</a:t>
                      </a:r>
                    </a:p>
                    <a:p>
                      <a:r>
                        <a:rPr lang="en-US" dirty="0" smtClean="0"/>
                        <a:t>(&gt; 100 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</a:txBody>
                  <a:tcPr/>
                </a:tc>
              </a:tr>
              <a:tr h="1012572">
                <a:tc>
                  <a:txBody>
                    <a:bodyPr/>
                    <a:lstStyle/>
                    <a:p>
                      <a:r>
                        <a:rPr lang="en-US" dirty="0" smtClean="0"/>
                        <a:t>Survey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Pre-binned</a:t>
                      </a:r>
                      <a:r>
                        <a:rPr lang="en-US" baseline="0" dirty="0" smtClean="0"/>
                        <a:t> detector plane image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</a:t>
                      </a:r>
                      <a:r>
                        <a:rPr lang="en-US" baseline="0" dirty="0" smtClean="0"/>
                        <a:t> channels (14-195 </a:t>
                      </a:r>
                      <a:r>
                        <a:rPr lang="en-US" baseline="0" dirty="0" err="1" smtClean="0"/>
                        <a:t>keV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300 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 </a:t>
                      </a:r>
                      <a:r>
                        <a:rPr lang="en-US" baseline="0" dirty="0" smtClean="0"/>
                        <a:t>(except during SAA and slew)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09876">
                <a:tc>
                  <a:txBody>
                    <a:bodyPr/>
                    <a:lstStyle/>
                    <a:p>
                      <a:r>
                        <a:rPr lang="en-US" dirty="0" smtClean="0"/>
                        <a:t>Scaled map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plane scaled map for image triggers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15-50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8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(except during SAA and slew)</a:t>
                      </a:r>
                      <a:endParaRPr lang="en-US" dirty="0" smtClean="0"/>
                    </a:p>
                  </a:txBody>
                  <a:tcPr/>
                </a:tc>
              </a:tr>
              <a:tr h="1010653">
                <a:tc>
                  <a:txBody>
                    <a:bodyPr/>
                    <a:lstStyle/>
                    <a:p>
                      <a:r>
                        <a:rPr lang="en-US" dirty="0" smtClean="0"/>
                        <a:t>Rate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Raw (not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background subtracted)</a:t>
                      </a:r>
                      <a:r>
                        <a:rPr lang="en-US" baseline="0" dirty="0" smtClean="0"/>
                        <a:t> light curves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channels</a:t>
                      </a:r>
                    </a:p>
                    <a:p>
                      <a:r>
                        <a:rPr lang="en-US" baseline="0" dirty="0" smtClean="0"/>
                        <a:t>(15-25, 25-50,</a:t>
                      </a:r>
                    </a:p>
                    <a:p>
                      <a:r>
                        <a:rPr lang="en-US" baseline="0" dirty="0" smtClean="0"/>
                        <a:t>50-100,100-350 </a:t>
                      </a:r>
                      <a:r>
                        <a:rPr lang="en-US" baseline="0" dirty="0" err="1" smtClean="0"/>
                        <a:t>keV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ms</a:t>
                      </a:r>
                      <a:r>
                        <a:rPr lang="en-US" baseline="0" dirty="0" smtClean="0"/>
                        <a:t>, 1 s, 1.6 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00139" y="6546589"/>
            <a:ext cx="4173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more info, see </a:t>
            </a:r>
            <a:r>
              <a:rPr lang="en-US" dirty="0" err="1" smtClean="0"/>
              <a:t>Markwardt</a:t>
            </a:r>
            <a:r>
              <a:rPr lang="en-US" dirty="0" smtClean="0"/>
              <a:t> et al. (2007)</a:t>
            </a:r>
            <a:endParaRPr lang="en-US" dirty="0"/>
          </a:p>
        </p:txBody>
      </p:sp>
      <p:grpSp>
        <p:nvGrpSpPr>
          <p:cNvPr id="10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1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42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</a:t>
            </a:r>
            <a:r>
              <a:rPr lang="en-US" dirty="0" smtClean="0"/>
              <a:t>public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 GRB </a:t>
            </a:r>
            <a:r>
              <a:rPr lang="en-US" dirty="0" smtClean="0"/>
              <a:t>catalog (event data)</a:t>
            </a:r>
          </a:p>
          <a:p>
            <a:pPr lvl="1"/>
            <a:r>
              <a:rPr lang="en-US" dirty="0">
                <a:hlinkClick r:id="rId2"/>
              </a:rPr>
              <a:t>https://swift.gsfc.nasa.gov/results/batgrbcat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BAT transient </a:t>
            </a:r>
            <a:r>
              <a:rPr lang="en-US" dirty="0" smtClean="0"/>
              <a:t>monitor (scaled map data)</a:t>
            </a:r>
          </a:p>
          <a:p>
            <a:pPr lvl="1"/>
            <a:r>
              <a:rPr lang="en-US" dirty="0">
                <a:hlinkClick r:id="rId3"/>
              </a:rPr>
              <a:t>https://swift.gsfc.nasa.gov/results/transients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BAT survey </a:t>
            </a:r>
            <a:r>
              <a:rPr lang="en-US" dirty="0" smtClean="0"/>
              <a:t>catalog</a:t>
            </a:r>
            <a:r>
              <a:rPr lang="en-US" dirty="0"/>
              <a:t> </a:t>
            </a:r>
            <a:r>
              <a:rPr lang="en-US" dirty="0" smtClean="0"/>
              <a:t>(survey data)</a:t>
            </a:r>
          </a:p>
          <a:p>
            <a:pPr lvl="1"/>
            <a:r>
              <a:rPr lang="en-US" dirty="0">
                <a:hlinkClick r:id="rId4"/>
              </a:rPr>
              <a:t>https://swift.gsfc.nasa.gov/results/</a:t>
            </a:r>
            <a:r>
              <a:rPr lang="en-US" dirty="0" smtClean="0">
                <a:hlinkClick r:id="rId4"/>
              </a:rPr>
              <a:t>bs105mon/</a:t>
            </a:r>
            <a:endParaRPr lang="en-US" dirty="0" smtClean="0"/>
          </a:p>
          <a:p>
            <a:pPr lvl="1"/>
            <a:endParaRPr lang="en-US" dirty="0" smtClean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254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transient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Krimm</a:t>
            </a:r>
            <a:r>
              <a:rPr lang="en-US" dirty="0" smtClean="0"/>
              <a:t> et al. (2013)</a:t>
            </a:r>
          </a:p>
          <a:p>
            <a:r>
              <a:rPr lang="en-US" dirty="0"/>
              <a:t>Product made from scaled map </a:t>
            </a:r>
            <a:r>
              <a:rPr lang="en-US" dirty="0" smtClean="0"/>
              <a:t>data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://swift.gsfc.nasa.gov/results/transients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Energy range: 15-50 </a:t>
            </a:r>
            <a:r>
              <a:rPr lang="en-US" dirty="0" err="1" smtClean="0"/>
              <a:t>keV</a:t>
            </a:r>
            <a:endParaRPr lang="en-US" dirty="0"/>
          </a:p>
          <a:p>
            <a:r>
              <a:rPr lang="en-US" dirty="0" smtClean="0"/>
              <a:t>Monitoring &gt; 1000 sources</a:t>
            </a:r>
          </a:p>
          <a:p>
            <a:pPr lvl="1"/>
            <a:r>
              <a:rPr lang="en-US" dirty="0"/>
              <a:t>daily light curves </a:t>
            </a:r>
          </a:p>
          <a:p>
            <a:pPr lvl="1"/>
            <a:r>
              <a:rPr lang="en-US" dirty="0" smtClean="0"/>
              <a:t>orbital </a:t>
            </a:r>
            <a:r>
              <a:rPr lang="en-US" dirty="0"/>
              <a:t>light </a:t>
            </a:r>
            <a:r>
              <a:rPr lang="en-US" dirty="0" smtClean="0"/>
              <a:t>curves (time bins of ~ 64 second up to a couple thousand second).</a:t>
            </a:r>
            <a:endParaRPr lang="en-US" dirty="0" smtClean="0"/>
          </a:p>
          <a:p>
            <a:r>
              <a:rPr lang="en-US" dirty="0" smtClean="0"/>
              <a:t>Updated every few hours</a:t>
            </a:r>
          </a:p>
          <a:p>
            <a:r>
              <a:rPr lang="en-US" dirty="0" smtClean="0"/>
              <a:t>If you’d like to add your favorite source to the monitoring list, send me an email!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587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survey </a:t>
            </a:r>
            <a:r>
              <a:rPr lang="en-US" dirty="0" smtClean="0"/>
              <a:t>catalogs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04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Product made from BAT survey data</a:t>
            </a:r>
          </a:p>
          <a:p>
            <a:pPr lvl="1"/>
            <a:r>
              <a:rPr lang="en-US" dirty="0" smtClean="0"/>
              <a:t>Source detections on mosaic images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Existing BAT survey catalog</a:t>
            </a:r>
          </a:p>
          <a:p>
            <a:pPr lvl="1"/>
            <a:r>
              <a:rPr lang="en-US" dirty="0" smtClean="0"/>
              <a:t>3-month (</a:t>
            </a:r>
            <a:r>
              <a:rPr lang="en-US" dirty="0" err="1" smtClean="0"/>
              <a:t>Markwardt</a:t>
            </a:r>
            <a:r>
              <a:rPr lang="en-US" dirty="0" smtClean="0"/>
              <a:t> et al. 2005)</a:t>
            </a:r>
          </a:p>
          <a:p>
            <a:pPr lvl="1"/>
            <a:r>
              <a:rPr lang="en-US" dirty="0" smtClean="0"/>
              <a:t>22-month (</a:t>
            </a:r>
            <a:r>
              <a:rPr lang="en-US" dirty="0" err="1" smtClean="0"/>
              <a:t>Tueller</a:t>
            </a:r>
            <a:r>
              <a:rPr lang="en-US" dirty="0" smtClean="0"/>
              <a:t> et al. 2008)</a:t>
            </a:r>
          </a:p>
          <a:p>
            <a:pPr lvl="1"/>
            <a:r>
              <a:rPr lang="en-US" dirty="0" smtClean="0"/>
              <a:t>70-month (Baumgartner et al. 2013)</a:t>
            </a:r>
          </a:p>
          <a:p>
            <a:pPr lvl="1"/>
            <a:r>
              <a:rPr lang="en-US" dirty="0" smtClean="0"/>
              <a:t>105-month (Oh et al. 2018)</a:t>
            </a:r>
          </a:p>
          <a:p>
            <a:pPr lvl="1"/>
            <a:r>
              <a:rPr lang="en-US" dirty="0" smtClean="0"/>
              <a:t>Upcoming: 157-month (Lien et al. </a:t>
            </a:r>
            <a:r>
              <a:rPr lang="en-US" dirty="0" smtClean="0"/>
              <a:t>2021 in prep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Other BAT survey catalogs: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(using different analysis process)</a:t>
            </a:r>
          </a:p>
          <a:p>
            <a:pPr lvl="2"/>
            <a:r>
              <a:rPr lang="en-US" dirty="0" smtClean="0"/>
              <a:t>The Palermo Swift-BAT Hard X-ray Catalogs</a:t>
            </a:r>
          </a:p>
          <a:p>
            <a:pPr lvl="3"/>
            <a:r>
              <a:rPr lang="en-US" dirty="0" smtClean="0"/>
              <a:t>39</a:t>
            </a:r>
            <a:r>
              <a:rPr lang="en-US" dirty="0"/>
              <a:t>-</a:t>
            </a:r>
            <a:r>
              <a:rPr lang="en-US" dirty="0" smtClean="0"/>
              <a:t>month, 54-month, </a:t>
            </a:r>
            <a:r>
              <a:rPr lang="en-US" dirty="0"/>
              <a:t>(</a:t>
            </a:r>
            <a:r>
              <a:rPr lang="en-US" dirty="0" err="1"/>
              <a:t>Cusumano</a:t>
            </a:r>
            <a:r>
              <a:rPr lang="en-US" dirty="0"/>
              <a:t> et al. 2010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60-month (</a:t>
            </a:r>
            <a:r>
              <a:rPr lang="en-US" dirty="0" err="1" smtClean="0"/>
              <a:t>Ajello</a:t>
            </a:r>
            <a:r>
              <a:rPr lang="en-US" dirty="0" smtClean="0"/>
              <a:t> et al., 2012)</a:t>
            </a:r>
          </a:p>
          <a:p>
            <a:pPr lvl="2"/>
            <a:r>
              <a:rPr lang="en-US" dirty="0" smtClean="0"/>
              <a:t>3-year (</a:t>
            </a:r>
            <a:r>
              <a:rPr lang="en-US" dirty="0" err="1" smtClean="0"/>
              <a:t>Burlon</a:t>
            </a:r>
            <a:r>
              <a:rPr lang="en-US" dirty="0" smtClean="0"/>
              <a:t> &amp; </a:t>
            </a:r>
            <a:r>
              <a:rPr lang="en-US" dirty="0" err="1" smtClean="0"/>
              <a:t>Ajello</a:t>
            </a:r>
            <a:r>
              <a:rPr lang="en-US" dirty="0" smtClean="0"/>
              <a:t> et al. 2011)</a:t>
            </a:r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07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Burst Alert Telescope (BAT)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Responsible for finding GRBs</a:t>
            </a:r>
          </a:p>
          <a:p>
            <a:r>
              <a:rPr lang="en-US" dirty="0" smtClean="0"/>
              <a:t>15-350 </a:t>
            </a:r>
            <a:r>
              <a:rPr lang="en-US" dirty="0" err="1" smtClean="0"/>
              <a:t>keV</a:t>
            </a:r>
            <a:endParaRPr lang="en-US" dirty="0" smtClean="0"/>
          </a:p>
          <a:p>
            <a:r>
              <a:rPr lang="en-US" dirty="0" smtClean="0"/>
              <a:t>Large field of view (~ 1/6 of the sky) </a:t>
            </a:r>
            <a:r>
              <a:rPr lang="en-US" dirty="0" smtClean="0">
                <a:sym typeface="Wingdings"/>
              </a:rPr>
              <a:t> Increase the number of GRB detections</a:t>
            </a:r>
            <a:endParaRPr lang="en-US" dirty="0" smtClean="0"/>
          </a:p>
          <a:p>
            <a:pPr lvl="1"/>
            <a:r>
              <a:rPr lang="en-US" dirty="0" smtClean="0"/>
              <a:t>~1.4 </a:t>
            </a:r>
            <a:r>
              <a:rPr lang="en-US" dirty="0" err="1" smtClean="0"/>
              <a:t>sr</a:t>
            </a:r>
            <a:r>
              <a:rPr lang="en-US" dirty="0" smtClean="0"/>
              <a:t> (half coded)</a:t>
            </a:r>
          </a:p>
          <a:p>
            <a:pPr lvl="1"/>
            <a:r>
              <a:rPr lang="en-US" dirty="0" smtClean="0"/>
              <a:t>~ 2 </a:t>
            </a:r>
            <a:r>
              <a:rPr lang="en-US" dirty="0" err="1" smtClean="0"/>
              <a:t>sr</a:t>
            </a:r>
            <a:r>
              <a:rPr lang="en-US" dirty="0" smtClean="0"/>
              <a:t> (fully coded)</a:t>
            </a:r>
          </a:p>
          <a:p>
            <a:r>
              <a:rPr lang="en-US" dirty="0" smtClean="0"/>
              <a:t>Decent localization in hard X rays (~ 3 </a:t>
            </a:r>
            <a:r>
              <a:rPr lang="en-US" dirty="0" err="1" smtClean="0"/>
              <a:t>arcmin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Enable prompt follow-up of narrow field instruments</a:t>
            </a:r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51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survey exposure time</a:t>
            </a:r>
            <a:endParaRPr lang="en-US" dirty="0"/>
          </a:p>
        </p:txBody>
      </p:sp>
      <p:pic>
        <p:nvPicPr>
          <p:cNvPr id="4" name="Picture 3" descr="BAT_sky_expoure_Oh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314"/>
            <a:ext cx="9144000" cy="3736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6713" y="6096751"/>
            <a:ext cx="163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 et al. (2018)</a:t>
            </a:r>
            <a:endParaRPr lang="en-US" dirty="0"/>
          </a:p>
        </p:txBody>
      </p:sp>
      <p:grpSp>
        <p:nvGrpSpPr>
          <p:cNvPr id="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310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sensitivity</a:t>
            </a:r>
            <a:endParaRPr lang="en-US" dirty="0"/>
          </a:p>
        </p:txBody>
      </p:sp>
      <p:pic>
        <p:nvPicPr>
          <p:cNvPr id="4" name="Picture 3" descr="sensitivity_exposure_theory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62456"/>
            <a:ext cx="6729984" cy="504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931" y="3410114"/>
            <a:ext cx="2540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Eq. 9, </a:t>
            </a:r>
            <a:r>
              <a:rPr lang="en-US" sz="1400" dirty="0" err="1" smtClean="0"/>
              <a:t>Baumgardner</a:t>
            </a:r>
            <a:r>
              <a:rPr lang="en-US" sz="1400" dirty="0" smtClean="0"/>
              <a:t> et al. (2013)</a:t>
            </a:r>
          </a:p>
        </p:txBody>
      </p:sp>
      <p:pic>
        <p:nvPicPr>
          <p:cNvPr id="6" name="Picture 5" descr="BAT_sensi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5" y="2501421"/>
            <a:ext cx="3009900" cy="863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7" name="TextBox 6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grpSp>
        <p:nvGrpSpPr>
          <p:cNvPr id="1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86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sensitivity</a:t>
            </a:r>
            <a:endParaRPr lang="en-US" dirty="0"/>
          </a:p>
        </p:txBody>
      </p:sp>
      <p:pic>
        <p:nvPicPr>
          <p:cNvPr id="4" name="Picture 3" descr="sensitivity_exposure_theory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62456"/>
            <a:ext cx="6729984" cy="504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931" y="3410114"/>
            <a:ext cx="2540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Eq. 9, Baumgartner et al. (2013)</a:t>
            </a:r>
          </a:p>
        </p:txBody>
      </p:sp>
      <p:pic>
        <p:nvPicPr>
          <p:cNvPr id="6" name="Picture 5" descr="BAT_sensi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5" y="2501421"/>
            <a:ext cx="3009900" cy="86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8" name="TextBox 17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grpSp>
        <p:nvGrpSpPr>
          <p:cNvPr id="27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1188" y="274638"/>
            <a:ext cx="3254814" cy="3443253"/>
            <a:chOff x="231188" y="274638"/>
            <a:chExt cx="3254814" cy="3443253"/>
          </a:xfrm>
        </p:grpSpPr>
        <p:pic>
          <p:nvPicPr>
            <p:cNvPr id="8" name="Picture 7" descr="energy_flux_vs_T90_best_model-eps-converted-to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74638"/>
              <a:ext cx="3028802" cy="34432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31999" y="420010"/>
              <a:ext cx="1622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GRB detections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188" y="3365021"/>
              <a:ext cx="1401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Lien et al. (2016)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85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sensitivity</a:t>
            </a:r>
            <a:endParaRPr lang="en-US" dirty="0"/>
          </a:p>
        </p:txBody>
      </p:sp>
      <p:pic>
        <p:nvPicPr>
          <p:cNvPr id="4" name="Picture 3" descr="sensitivity_exposure_theory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62456"/>
            <a:ext cx="6729984" cy="504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8931" y="3410114"/>
            <a:ext cx="2540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Eq. 9, </a:t>
            </a:r>
            <a:r>
              <a:rPr lang="en-US" sz="1400" dirty="0" err="1" smtClean="0"/>
              <a:t>Baumgardner</a:t>
            </a:r>
            <a:r>
              <a:rPr lang="en-US" sz="1400" dirty="0" smtClean="0"/>
              <a:t> et al. (2013)</a:t>
            </a:r>
          </a:p>
        </p:txBody>
      </p:sp>
      <p:pic>
        <p:nvPicPr>
          <p:cNvPr id="6" name="Picture 5" descr="BAT_sensi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5" y="2501421"/>
            <a:ext cx="3009900" cy="863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14255" y="4713901"/>
            <a:ext cx="3199843" cy="1405038"/>
            <a:chOff x="4114255" y="4713901"/>
            <a:chExt cx="3199843" cy="1405038"/>
          </a:xfrm>
        </p:grpSpPr>
        <p:sp>
          <p:nvSpPr>
            <p:cNvPr id="3" name="Arc 2"/>
            <p:cNvSpPr/>
            <p:nvPr/>
          </p:nvSpPr>
          <p:spPr>
            <a:xfrm>
              <a:off x="4114255" y="4713901"/>
              <a:ext cx="2729351" cy="1405038"/>
            </a:xfrm>
            <a:prstGeom prst="arc">
              <a:avLst>
                <a:gd name="adj1" fmla="val 17416079"/>
                <a:gd name="adj2" fmla="val 20822870"/>
              </a:avLst>
            </a:prstGeom>
            <a:scene3d>
              <a:camera prst="orthographicFront">
                <a:rot lat="10800000" lon="0" rev="189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702552" y="5129784"/>
              <a:ext cx="611546" cy="135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8" name="TextBox 17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grpSp>
        <p:nvGrpSpPr>
          <p:cNvPr id="2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21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sitivity_exposure_105m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25" y="1362620"/>
            <a:ext cx="6742306" cy="505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38942"/>
            <a:ext cx="811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Markwardt</a:t>
            </a:r>
            <a:r>
              <a:rPr lang="en-US" sz="1400" dirty="0" smtClean="0"/>
              <a:t> et al. (2005);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et al. (2008);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</a:t>
            </a:r>
            <a:r>
              <a:rPr lang="en-US" sz="1400" dirty="0" smtClean="0"/>
              <a:t>et al. (2010); Baumgartner et al. (2013</a:t>
            </a:r>
            <a:r>
              <a:rPr lang="en-US" sz="1400" dirty="0" smtClean="0"/>
              <a:t>); Oh et al. (2018)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0" name="TextBox 9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BAT survey catalogs</a:t>
            </a:r>
            <a:endParaRPr lang="en-US" dirty="0"/>
          </a:p>
        </p:txBody>
      </p:sp>
      <p:grpSp>
        <p:nvGrpSpPr>
          <p:cNvPr id="22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3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4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32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591344" y="5074612"/>
            <a:ext cx="1314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Oh et al. (2018)</a:t>
            </a:r>
            <a:endParaRPr lang="en-US" sz="1400" dirty="0"/>
          </a:p>
        </p:txBody>
      </p:sp>
      <p:pic>
        <p:nvPicPr>
          <p:cNvPr id="8" name="Picture 7" descr="105m_sky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21" y="2094045"/>
            <a:ext cx="6090508" cy="3288344"/>
          </a:xfrm>
          <a:prstGeom prst="rect">
            <a:avLst/>
          </a:prstGeom>
        </p:spPr>
      </p:pic>
      <p:pic>
        <p:nvPicPr>
          <p:cNvPr id="9" name="Picture 8" descr="105m_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30" y="2267591"/>
            <a:ext cx="3536670" cy="2650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093" y="5584092"/>
            <a:ext cx="5660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 at: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://swift.gsfc.nasa.gov/results/bs105mon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/>
              <a:t>- From Dec. 2004 to Aug. 2013. </a:t>
            </a:r>
          </a:p>
          <a:p>
            <a:r>
              <a:rPr lang="en-US" dirty="0" smtClean="0"/>
              <a:t>- Monthly light curves, spectra</a:t>
            </a:r>
            <a:r>
              <a:rPr lang="mr-IN" dirty="0" smtClean="0"/>
              <a:t>…</a:t>
            </a: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BAT survey catalogs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8142" y="1260096"/>
            <a:ext cx="20142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105 month</a:t>
            </a:r>
            <a:endParaRPr lang="en-US" sz="3200" dirty="0"/>
          </a:p>
        </p:txBody>
      </p:sp>
      <p:grpSp>
        <p:nvGrpSpPr>
          <p:cNvPr id="1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8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9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66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0" name="TextBox 9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pic>
        <p:nvPicPr>
          <p:cNvPr id="3" name="Picture 2" descr="sensitivity_exposure_105m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25" y="1362620"/>
            <a:ext cx="6742306" cy="5056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38942"/>
            <a:ext cx="811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Markwardt</a:t>
            </a:r>
            <a:r>
              <a:rPr lang="en-US" sz="1400" dirty="0" smtClean="0"/>
              <a:t> et al. (2005);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et al. (2008);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</a:t>
            </a:r>
            <a:r>
              <a:rPr lang="en-US" sz="1400" dirty="0" smtClean="0"/>
              <a:t>et al. (2010); Baumgartner et al. (2013</a:t>
            </a:r>
            <a:r>
              <a:rPr lang="en-US" sz="1400" dirty="0" smtClean="0"/>
              <a:t>); Oh et al. (2018)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604154" y="2665966"/>
            <a:ext cx="8202579" cy="2103054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Coming up: 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157 month catalog (end at Dec. 2017)</a:t>
            </a:r>
          </a:p>
          <a:p>
            <a:r>
              <a:rPr lang="en-US" sz="3200" dirty="0">
                <a:solidFill>
                  <a:schemeClr val="tx1"/>
                </a:solidFill>
              </a:rPr>
              <a:t>     </a:t>
            </a:r>
            <a:r>
              <a:rPr lang="en-US" sz="2800" dirty="0">
                <a:solidFill>
                  <a:schemeClr val="tx1"/>
                </a:solidFill>
                <a:hlinkClick r:id="rId3"/>
              </a:rPr>
              <a:t>https://swift.gsfc.nasa.gov/results/bs157mon</a:t>
            </a:r>
            <a:r>
              <a:rPr lang="en-US" sz="28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</a:rPr>
              <a:t>Monthly update of survey products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BAT survey catalogs</a:t>
            </a:r>
            <a:endParaRPr lang="en-US" dirty="0"/>
          </a:p>
        </p:txBody>
      </p:sp>
      <p:grpSp>
        <p:nvGrpSpPr>
          <p:cNvPr id="2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98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nsitivity_exposure_157m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62456"/>
            <a:ext cx="6729984" cy="5047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38942"/>
            <a:ext cx="828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Markwardt</a:t>
            </a:r>
            <a:r>
              <a:rPr lang="en-US" sz="1400" dirty="0" smtClean="0"/>
              <a:t> et al. (2005);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et al. (2008); </a:t>
            </a:r>
            <a:r>
              <a:rPr lang="en-US" sz="1400" dirty="0" err="1" smtClean="0"/>
              <a:t>Tueller</a:t>
            </a:r>
            <a:r>
              <a:rPr lang="en-US" sz="1400" dirty="0" smtClean="0"/>
              <a:t> </a:t>
            </a:r>
            <a:r>
              <a:rPr lang="en-US" sz="1400" dirty="0" smtClean="0"/>
              <a:t>et al. (2010); Baumgartner et al. (2013</a:t>
            </a:r>
            <a:r>
              <a:rPr lang="en-US" sz="1400" dirty="0" smtClean="0"/>
              <a:t>); Oh et al. (2018)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0" name="TextBox 9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BAT survey catalogs</a:t>
            </a:r>
            <a:endParaRPr lang="en-US" dirty="0"/>
          </a:p>
        </p:txBody>
      </p:sp>
      <p:grpSp>
        <p:nvGrpSpPr>
          <p:cNvPr id="21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22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23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31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3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if your favorite source is not in the public catalogs?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2519"/>
            <a:ext cx="8229600" cy="4525963"/>
          </a:xfrm>
        </p:spPr>
        <p:txBody>
          <a:bodyPr/>
          <a:lstStyle/>
          <a:p>
            <a:r>
              <a:rPr lang="en-US" dirty="0" smtClean="0"/>
              <a:t>(Send me an email)</a:t>
            </a:r>
          </a:p>
          <a:p>
            <a:r>
              <a:rPr lang="en-US" dirty="0" smtClean="0"/>
              <a:t>Do your own search</a:t>
            </a:r>
          </a:p>
          <a:p>
            <a:pPr lvl="1"/>
            <a:r>
              <a:rPr lang="en-US" dirty="0" smtClean="0"/>
              <a:t>All Swift data are available on HEASARC: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>
                <a:hlinkClick r:id="rId2"/>
              </a:rPr>
              <a:t>https://heasarc.gsfc.nasa.gov/cgi-bin/W3Browse/</a:t>
            </a:r>
            <a:r>
              <a:rPr lang="en-US" sz="2400" dirty="0" smtClean="0">
                <a:hlinkClick r:id="rId2"/>
              </a:rPr>
              <a:t>swift.pl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64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nsitivity_exposure_157m_for_t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362456"/>
            <a:ext cx="6729984" cy="5047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Will your sources be detected in BAT?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BAT products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9067" y="3041034"/>
            <a:ext cx="2540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Eq. 9, </a:t>
            </a:r>
            <a:r>
              <a:rPr lang="en-US" sz="1400" dirty="0" err="1" smtClean="0"/>
              <a:t>Baumgardner</a:t>
            </a:r>
            <a:r>
              <a:rPr lang="en-US" sz="1400" dirty="0" smtClean="0"/>
              <a:t> et al. (2013)</a:t>
            </a:r>
          </a:p>
        </p:txBody>
      </p:sp>
      <p:pic>
        <p:nvPicPr>
          <p:cNvPr id="10" name="Picture 9" descr="BAT_sensitiv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5" y="2177434"/>
            <a:ext cx="3009900" cy="863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05002" y="1457259"/>
            <a:ext cx="5631820" cy="4511737"/>
            <a:chOff x="2905002" y="1457259"/>
            <a:chExt cx="5631820" cy="4511737"/>
          </a:xfrm>
        </p:grpSpPr>
        <p:sp>
          <p:nvSpPr>
            <p:cNvPr id="12" name="TextBox 11"/>
            <p:cNvSpPr txBox="1"/>
            <p:nvPr/>
          </p:nvSpPr>
          <p:spPr>
            <a:xfrm>
              <a:off x="2905002" y="1457259"/>
              <a:ext cx="3211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mCrab</a:t>
              </a:r>
              <a:r>
                <a:rPr lang="en-US" dirty="0" smtClean="0"/>
                <a:t> = 2.42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erg/s/cm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0586" y="384327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0586" y="1826591"/>
              <a:ext cx="1235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-10 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0586" y="5599664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2.42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00586" y="464424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-12 </a:t>
              </a:r>
              <a:endParaRPr lang="en-US" baseline="30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99709" y="267170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9.86 x 10</a:t>
              </a:r>
              <a:r>
                <a:rPr lang="en-US" baseline="30000" dirty="0" smtClean="0"/>
                <a:t>-11 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4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590_Swift_H264_1280x720_59.9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06" y="303882"/>
            <a:ext cx="9431663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Swift</a:t>
            </a:r>
            <a:r>
              <a:rPr lang="en-US" dirty="0" smtClean="0"/>
              <a:t> GRBs to date: </a:t>
            </a:r>
            <a:r>
              <a:rPr lang="en-US" dirty="0" smtClean="0"/>
              <a:t>15.9 </a:t>
            </a:r>
            <a:r>
              <a:rPr lang="en-US" dirty="0" smtClean="0"/>
              <a:t>Years after Launch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8066" y="3031484"/>
            <a:ext cx="4488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1326 GRBs (</a:t>
            </a:r>
            <a:r>
              <a:rPr lang="zh-TW" altLang="en-US" sz="2800" dirty="0" smtClean="0">
                <a:solidFill>
                  <a:schemeClr val="bg1"/>
                </a:solidFill>
              </a:rPr>
              <a:t>～</a:t>
            </a:r>
            <a:r>
              <a:rPr lang="en-US" altLang="zh-TW" sz="2800" dirty="0" smtClean="0">
                <a:solidFill>
                  <a:schemeClr val="bg1"/>
                </a:solidFill>
              </a:rPr>
              <a:t> two per week</a:t>
            </a:r>
            <a:r>
              <a:rPr lang="en-US" sz="2800" dirty="0" smtClean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6" name="Picture 5" descr="SwiftGRB_backgr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23160"/>
            <a:ext cx="596900" cy="35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1719" y="3585508"/>
            <a:ext cx="5868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459 GRBs with distance measurements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3135" y="4592792"/>
            <a:ext cx="6865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Swift/BAT GRB catalog: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https://</a:t>
            </a:r>
            <a:r>
              <a:rPr lang="en-US" sz="2800" dirty="0" err="1">
                <a:solidFill>
                  <a:schemeClr val="bg1"/>
                </a:solidFill>
              </a:rPr>
              <a:t>swift.gsfc.nasa.gov</a:t>
            </a:r>
            <a:r>
              <a:rPr lang="en-US" sz="2800" dirty="0">
                <a:solidFill>
                  <a:schemeClr val="bg1"/>
                </a:solidFill>
              </a:rPr>
              <a:t>/results/</a:t>
            </a:r>
            <a:r>
              <a:rPr lang="en-US" sz="2800" dirty="0" err="1">
                <a:solidFill>
                  <a:schemeClr val="bg1"/>
                </a:solidFill>
              </a:rPr>
              <a:t>batgrbcat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1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1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51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8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real detection?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198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counts as a detection in BAT?</a:t>
            </a:r>
          </a:p>
          <a:p>
            <a:pPr lvl="1"/>
            <a:r>
              <a:rPr lang="en-US" dirty="0" smtClean="0"/>
              <a:t>BAT onboard trigger algorithm: over 600 trigger criteria with different count rate threshold, ~ 7 sigma for image threshold.</a:t>
            </a:r>
          </a:p>
          <a:p>
            <a:pPr lvl="1"/>
            <a:r>
              <a:rPr lang="en-US" dirty="0" smtClean="0"/>
              <a:t>BAT survey catalog: 4.8 </a:t>
            </a:r>
            <a:r>
              <a:rPr lang="en-US" dirty="0" smtClean="0"/>
              <a:t>sigma.</a:t>
            </a:r>
          </a:p>
          <a:p>
            <a:pPr lvl="2"/>
            <a:r>
              <a:rPr lang="en-US" dirty="0" smtClean="0"/>
              <a:t>1.54 false detections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in the mosaic sky map 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of 1.99 x 10</a:t>
            </a:r>
            <a:r>
              <a:rPr lang="en-US" baseline="30000" dirty="0" smtClean="0"/>
              <a:t>6</a:t>
            </a:r>
            <a:r>
              <a:rPr lang="en-US" dirty="0" smtClean="0"/>
              <a:t> pixels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dirty="0" err="1" smtClean="0"/>
              <a:t>Tueller</a:t>
            </a:r>
            <a:r>
              <a:rPr lang="en-US" dirty="0" smtClean="0"/>
              <a:t> et al. 2010).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7" name="Picture 6" descr="BAT_survey_SN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90" y="3809812"/>
            <a:ext cx="3331010" cy="3048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3074" y="3634183"/>
            <a:ext cx="1809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Tueller</a:t>
            </a:r>
            <a:r>
              <a:rPr lang="en-US" sz="1600" dirty="0" smtClean="0"/>
              <a:t> et al.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049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8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real detection?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10" name="Picture 9" descr="BAT_false_detection_r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3648"/>
            <a:ext cx="9144000" cy="277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8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 real detection?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3" name="Picture 2" descr="BAT_subthreshold_sour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7900"/>
            <a:ext cx="9144000" cy="2630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0420" y="1768898"/>
            <a:ext cx="37327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Sub-threshold </a:t>
            </a:r>
            <a:r>
              <a:rPr lang="en-US" sz="3200" dirty="0" smtClean="0"/>
              <a:t>events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435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>
                <a:solidFill>
                  <a:srgbClr val="FFFFFF"/>
                </a:solidFill>
              </a:rPr>
              <a:t>More systematic noise at the edge of the field of view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 cautious of sources under ~ 7 sigma in an image.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There is additional systematic noise whe</a:t>
            </a:r>
            <a:r>
              <a:rPr lang="en-US" dirty="0" smtClean="0">
                <a:solidFill>
                  <a:srgbClr val="FFFFFF"/>
                </a:solidFill>
              </a:rPr>
              <a:t>n integrating over ~ a few days (patter noise).</a:t>
            </a:r>
          </a:p>
          <a:p>
            <a:r>
              <a:rPr lang="en-US" dirty="0">
                <a:solidFill>
                  <a:srgbClr val="FFFFFF"/>
                </a:solidFill>
              </a:rPr>
              <a:t>Detector noise that mimics a </a:t>
            </a:r>
            <a:r>
              <a:rPr lang="en-US" dirty="0" smtClean="0">
                <a:solidFill>
                  <a:srgbClr val="FFFFFF"/>
                </a:solidFill>
              </a:rPr>
              <a:t>burst.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7202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>
                <a:solidFill>
                  <a:schemeClr val="bg1"/>
                </a:solidFill>
              </a:rPr>
              <a:t>More systematic noise at the edge of the field of view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 cautious of sources under ~ 7 sigma in an image.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is additional systematic noise whe</a:t>
            </a:r>
            <a:r>
              <a:rPr lang="en-US" dirty="0" smtClean="0">
                <a:solidFill>
                  <a:schemeClr val="bg1"/>
                </a:solidFill>
              </a:rPr>
              <a:t>n integrating </a:t>
            </a:r>
            <a:r>
              <a:rPr lang="en-US" dirty="0" smtClean="0">
                <a:solidFill>
                  <a:srgbClr val="FFFFFF"/>
                </a:solidFill>
              </a:rPr>
              <a:t>over ~ a few days (patter noise).</a:t>
            </a:r>
          </a:p>
          <a:p>
            <a:r>
              <a:rPr lang="en-US" dirty="0">
                <a:solidFill>
                  <a:srgbClr val="FFFFFF"/>
                </a:solidFill>
              </a:rPr>
              <a:t>Detector noise that mimics a </a:t>
            </a:r>
            <a:r>
              <a:rPr lang="en-US" dirty="0" smtClean="0">
                <a:solidFill>
                  <a:srgbClr val="FFFFFF"/>
                </a:solidFill>
              </a:rPr>
              <a:t>burst.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7" name="Picture 6" descr="BAT_SNR_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8" y="14779"/>
            <a:ext cx="3874462" cy="254859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9487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/>
              <a:t>More systematic noise at the edge of the field of view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 cautious of sources under ~ 7 sigma in an image..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is additional systematic noise whe</a:t>
            </a:r>
            <a:r>
              <a:rPr lang="en-US" dirty="0" smtClean="0">
                <a:solidFill>
                  <a:schemeClr val="bg1"/>
                </a:solidFill>
              </a:rPr>
              <a:t>n integrating </a:t>
            </a:r>
            <a:r>
              <a:rPr lang="en-US" dirty="0" smtClean="0">
                <a:solidFill>
                  <a:srgbClr val="FFFFFF"/>
                </a:solidFill>
              </a:rPr>
              <a:t>over ~ a few days (patter noise).</a:t>
            </a:r>
          </a:p>
          <a:p>
            <a:r>
              <a:rPr lang="en-US" dirty="0">
                <a:solidFill>
                  <a:srgbClr val="FFFFFF"/>
                </a:solidFill>
              </a:rPr>
              <a:t>Detector noise that mimics a </a:t>
            </a:r>
            <a:r>
              <a:rPr lang="en-US" dirty="0" smtClean="0">
                <a:solidFill>
                  <a:srgbClr val="FFFFFF"/>
                </a:solidFill>
              </a:rPr>
              <a:t>burst.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7" name="Picture 6" descr="BAT_SNR_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8" y="14779"/>
            <a:ext cx="3874462" cy="254859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313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/>
              <a:t>More systematic noise at the edge of the field of view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 cautious of sources under ~ 7 sigma in an image.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There is additional systematic noise whe</a:t>
            </a:r>
            <a:r>
              <a:rPr lang="en-US" dirty="0" smtClean="0">
                <a:solidFill>
                  <a:schemeClr val="bg1"/>
                </a:solidFill>
              </a:rPr>
              <a:t>n integrating </a:t>
            </a:r>
            <a:r>
              <a:rPr lang="en-US" dirty="0" smtClean="0">
                <a:solidFill>
                  <a:srgbClr val="FFFFFF"/>
                </a:solidFill>
              </a:rPr>
              <a:t>over ~ a few days (patter noise).</a:t>
            </a:r>
          </a:p>
          <a:p>
            <a:r>
              <a:rPr lang="en-US" dirty="0">
                <a:solidFill>
                  <a:srgbClr val="FFFFFF"/>
                </a:solidFill>
              </a:rPr>
              <a:t>Detector noise that mimics a </a:t>
            </a:r>
            <a:r>
              <a:rPr lang="en-US" dirty="0" smtClean="0">
                <a:solidFill>
                  <a:srgbClr val="FFFFFF"/>
                </a:solidFill>
              </a:rPr>
              <a:t>burst.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7" name="Picture 6" descr="BAT_SNR_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8" y="14779"/>
            <a:ext cx="3874462" cy="254859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044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/>
              <a:t>More systematic noise at the edge of the field of view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 cautious of sources under ~ 7 sigma in an image.</a:t>
            </a:r>
          </a:p>
          <a:p>
            <a:r>
              <a:rPr lang="en-US" dirty="0" smtClean="0"/>
              <a:t>There is additional systematic noise whe</a:t>
            </a:r>
            <a:r>
              <a:rPr lang="en-US" dirty="0" smtClean="0"/>
              <a:t>n integrating over ~ a few days (patter noise).</a:t>
            </a:r>
          </a:p>
          <a:p>
            <a:r>
              <a:rPr lang="en-US" dirty="0">
                <a:solidFill>
                  <a:schemeClr val="bg1"/>
                </a:solidFill>
              </a:rPr>
              <a:t>Detector noise that mimics a </a:t>
            </a:r>
            <a:r>
              <a:rPr lang="en-US" dirty="0" smtClean="0">
                <a:solidFill>
                  <a:schemeClr val="bg1"/>
                </a:solidFill>
              </a:rPr>
              <a:t>burst.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678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dim signals in BAT:</a:t>
            </a:r>
            <a:br>
              <a:rPr lang="en-US" dirty="0" smtClean="0"/>
            </a:br>
            <a:r>
              <a:rPr lang="en-US" dirty="0" smtClean="0"/>
              <a:t>Things to be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37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Any sources in the FOV will </a:t>
            </a:r>
            <a:r>
              <a:rPr lang="en-US" dirty="0" smtClean="0"/>
              <a:t>affect </a:t>
            </a:r>
            <a:r>
              <a:rPr lang="en-US" dirty="0"/>
              <a:t>the noise/flux estimation for your interested source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BAT noise generally follows Gaussian statistics, however, we do see slight divergence from Gaussian, which might be especially important for sub-threshold signals.</a:t>
            </a:r>
          </a:p>
          <a:p>
            <a:r>
              <a:rPr lang="en-US" dirty="0"/>
              <a:t>More systematic noise at the edge of the field of view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 cautious of sources under ~ 7 sigma in an image.</a:t>
            </a:r>
          </a:p>
          <a:p>
            <a:r>
              <a:rPr lang="en-US" dirty="0" smtClean="0"/>
              <a:t>There is additional systematic noise whe</a:t>
            </a:r>
            <a:r>
              <a:rPr lang="en-US" dirty="0" smtClean="0"/>
              <a:t>n integrating over ~ a few days (patter noise).</a:t>
            </a:r>
          </a:p>
          <a:p>
            <a:r>
              <a:rPr lang="en-US" dirty="0"/>
              <a:t>Detector noise that mimics a </a:t>
            </a:r>
            <a:r>
              <a:rPr lang="en-US" dirty="0" smtClean="0"/>
              <a:t>burst.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</a:t>
              </a:r>
              <a:r>
                <a:rPr lang="en-US" altLang="zh-TW" sz="1400" dirty="0" smtClean="0"/>
                <a:t>Weak sources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  <p:pic>
        <p:nvPicPr>
          <p:cNvPr id="7" name="Picture 6" descr="Loop_heat_pipe_noi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1" y="932187"/>
            <a:ext cx="3721664" cy="4361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oise_bur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43" y="1350997"/>
            <a:ext cx="4145757" cy="33353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0162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BAT is useful for many astrophysical studies</a:t>
            </a:r>
          </a:p>
          <a:p>
            <a:pPr lvl="1"/>
            <a:r>
              <a:rPr lang="en-US" dirty="0" smtClean="0"/>
              <a:t>Large field of view (~ 1/6 of the sky)</a:t>
            </a:r>
          </a:p>
          <a:p>
            <a:pPr lvl="1"/>
            <a:r>
              <a:rPr lang="en-US" dirty="0" smtClean="0"/>
              <a:t>Decent source localization (~ 3 </a:t>
            </a:r>
            <a:r>
              <a:rPr lang="en-US" dirty="0" err="1" smtClean="0"/>
              <a:t>arcmin</a:t>
            </a:r>
            <a:r>
              <a:rPr lang="en-US" dirty="0" smtClean="0"/>
              <a:t>, depends on source brightness)</a:t>
            </a:r>
          </a:p>
          <a:p>
            <a:pPr lvl="1"/>
            <a:r>
              <a:rPr lang="en-US" dirty="0" smtClean="0"/>
              <a:t>16 years of data</a:t>
            </a:r>
          </a:p>
          <a:p>
            <a:r>
              <a:rPr lang="en-US" dirty="0" smtClean="0"/>
              <a:t>Coded mask technique acts differently than focusing instruments</a:t>
            </a:r>
          </a:p>
          <a:p>
            <a:r>
              <a:rPr lang="en-US" dirty="0" smtClean="0"/>
              <a:t>Be cautious about sub-threshold signals and detections with low partial coding fractions.</a:t>
            </a:r>
          </a:p>
          <a:p>
            <a:r>
              <a:rPr lang="en-US" dirty="0" smtClean="0"/>
              <a:t>If you have any questions, please email me: </a:t>
            </a:r>
            <a:r>
              <a:rPr lang="en-US" dirty="0" err="1" smtClean="0"/>
              <a:t>amy.y.lien@nasa.gov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Weak sources  </a:t>
              </a:r>
              <a:r>
                <a:rPr lang="en-US" altLang="zh-TW" sz="1400" dirty="0" smtClean="0"/>
                <a:t>Summary 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82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445538576"/>
              </p:ext>
            </p:extLst>
          </p:nvPr>
        </p:nvGraphicFramePr>
        <p:xfrm>
          <a:off x="3127375" y="2516494"/>
          <a:ext cx="3932264" cy="3123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60" y="181014"/>
            <a:ext cx="8229600" cy="1143000"/>
          </a:xfrm>
        </p:spPr>
        <p:txBody>
          <a:bodyPr/>
          <a:lstStyle/>
          <a:p>
            <a:r>
              <a:rPr lang="en-US" dirty="0" smtClean="0"/>
              <a:t>15.9 </a:t>
            </a:r>
            <a:r>
              <a:rPr lang="en-US" dirty="0" smtClean="0"/>
              <a:t>Years of </a:t>
            </a:r>
            <a:r>
              <a:rPr lang="en-US" i="1" dirty="0" smtClean="0"/>
              <a:t>Swift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24" y="2329280"/>
            <a:ext cx="2247976" cy="3380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898" y="5709695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048" y="5997054"/>
            <a:ext cx="327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Ref: Swift </a:t>
            </a:r>
            <a:r>
              <a:rPr lang="en-US" sz="1400" dirty="0" smtClean="0"/>
              <a:t>2019 </a:t>
            </a:r>
            <a:r>
              <a:rPr lang="en-US" sz="1400" dirty="0" smtClean="0"/>
              <a:t>Senior Review Proposal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22086" y="4503465"/>
            <a:ext cx="91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5776" y="3153262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365776" y="2494660"/>
            <a:ext cx="4750823" cy="3016762"/>
            <a:chOff x="-635047" y="2516494"/>
            <a:chExt cx="4750823" cy="3016762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4186805853"/>
                </p:ext>
              </p:extLst>
            </p:nvPr>
          </p:nvGraphicFramePr>
          <p:xfrm>
            <a:off x="-635047" y="2516494"/>
            <a:ext cx="4750823" cy="3016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2009636" y="3563210"/>
              <a:ext cx="83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bg1"/>
                  </a:solidFill>
                </a:rPr>
                <a:t>GRBs</a:t>
              </a:r>
              <a:endParaRPr lang="en-US" sz="2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322" y="3794042"/>
              <a:ext cx="684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SAA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6791" y="3101545"/>
              <a:ext cx="566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Cal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6004" y="4684200"/>
              <a:ext cx="9136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Other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27675" y="1324014"/>
            <a:ext cx="4077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Fractional Observing Time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49860" y="1847234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2005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20133" y="184723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2018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2801" y="496119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46%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22747" y="5197594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19%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328" y="392471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30915" y="255223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17%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92169" y="519694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62%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35266" y="255223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17%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26572" y="23357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767650" y="263921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159163" y="3004360"/>
            <a:ext cx="83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GRBs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36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37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38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98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5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particular ways or objects you would like to work with BAT data?</a:t>
            </a:r>
          </a:p>
          <a:p>
            <a:r>
              <a:rPr lang="en-US" dirty="0" smtClean="0"/>
              <a:t>What other BAT product you would like?</a:t>
            </a:r>
            <a:endParaRPr lang="en-US" dirty="0"/>
          </a:p>
        </p:txBody>
      </p:sp>
      <p:grpSp>
        <p:nvGrpSpPr>
          <p:cNvPr id="4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5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6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science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altLang="zh-TW" sz="1400" dirty="0" smtClean="0"/>
                <a:t>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BAT products   Weak sources  </a:t>
              </a:r>
              <a:r>
                <a:rPr lang="en-US" altLang="zh-TW" sz="1400" dirty="0" smtClean="0"/>
                <a:t>Summary  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1469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ded_mask_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33" y="762250"/>
            <a:ext cx="3379228" cy="251117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550235" y="4421102"/>
            <a:ext cx="5272121" cy="2274169"/>
            <a:chOff x="-615604" y="3615804"/>
            <a:chExt cx="6655398" cy="3079467"/>
          </a:xfrm>
        </p:grpSpPr>
        <p:grpSp>
          <p:nvGrpSpPr>
            <p:cNvPr id="16" name="Group 15"/>
            <p:cNvGrpSpPr/>
            <p:nvPr/>
          </p:nvGrpSpPr>
          <p:grpSpPr>
            <a:xfrm>
              <a:off x="-615604" y="3615804"/>
              <a:ext cx="6169738" cy="3079467"/>
              <a:chOff x="-615604" y="3615804"/>
              <a:chExt cx="6169738" cy="30794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63976" y="3615804"/>
                <a:ext cx="4990158" cy="2710135"/>
                <a:chOff x="563976" y="3775330"/>
                <a:chExt cx="4990158" cy="2710135"/>
              </a:xfrm>
            </p:grpSpPr>
            <p:pic>
              <p:nvPicPr>
                <p:cNvPr id="5" name="Picture 4" descr="BAT_skyimage_804692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734" y="3775330"/>
                  <a:ext cx="4978400" cy="2710135"/>
                </a:xfrm>
                <a:prstGeom prst="rect">
                  <a:avLst/>
                </a:prstGeom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740810" y="6485465"/>
                  <a:ext cx="4625633" cy="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563976" y="3903739"/>
                  <a:ext cx="11758" cy="2422200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2304741" y="6325939"/>
                <a:ext cx="15439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/>
                  <a:t>～</a:t>
                </a:r>
                <a:r>
                  <a:rPr lang="en-US" dirty="0" smtClean="0"/>
                  <a:t> 120 degree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615604" y="4852263"/>
                <a:ext cx="1426968" cy="369332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/>
                  <a:t>～</a:t>
                </a:r>
                <a:r>
                  <a:rPr lang="en-US" dirty="0" smtClean="0"/>
                  <a:t> </a:t>
                </a:r>
                <a:r>
                  <a:rPr lang="en-US" dirty="0"/>
                  <a:t>9</a:t>
                </a:r>
                <a:r>
                  <a:rPr lang="en-US" dirty="0" smtClean="0"/>
                  <a:t>0 degree</a:t>
                </a:r>
                <a:endParaRPr lang="en-US" dirty="0"/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2269465" y="5210769"/>
              <a:ext cx="235178" cy="246923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BAT_skyimage_804692_zoo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443" y="5457692"/>
              <a:ext cx="673351" cy="679417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stCxn id="17" idx="0"/>
            </p:cNvCxnSpPr>
            <p:nvPr/>
          </p:nvCxnSpPr>
          <p:spPr>
            <a:xfrm>
              <a:off x="2387054" y="5210769"/>
              <a:ext cx="2979389" cy="2469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4"/>
            </p:cNvCxnSpPr>
            <p:nvPr/>
          </p:nvCxnSpPr>
          <p:spPr>
            <a:xfrm>
              <a:off x="2387054" y="5457692"/>
              <a:ext cx="2979389" cy="6794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BAT_dpi_80469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9" y="762250"/>
            <a:ext cx="4207107" cy="2579014"/>
          </a:xfrm>
          <a:prstGeom prst="rect">
            <a:avLst/>
          </a:prstGeom>
        </p:spPr>
      </p:pic>
      <p:pic>
        <p:nvPicPr>
          <p:cNvPr id="29" name="Picture 28" descr="trigger804692_l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08" y="4639194"/>
            <a:ext cx="3665353" cy="191956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4653818" y="822960"/>
            <a:ext cx="2034287" cy="15169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632999" y="3068904"/>
            <a:ext cx="858399" cy="204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99094" y="413620"/>
            <a:ext cx="22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Detector Plane Image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210670" y="3341264"/>
            <a:ext cx="11759" cy="834835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08145" y="4130827"/>
            <a:ext cx="254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Reconstructed Sky Image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379324" y="3507182"/>
            <a:ext cx="3547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Deconvolute</a:t>
            </a:r>
            <a:r>
              <a:rPr lang="en-US" dirty="0" smtClean="0"/>
              <a:t> from the mask pattern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746118" y="3975871"/>
            <a:ext cx="2797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Background-subtracted </a:t>
            </a:r>
          </a:p>
          <a:p>
            <a:r>
              <a:rPr lang="en-US" altLang="zh-TW" dirty="0" smtClean="0"/>
              <a:t>(mask-weighted) light curve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721744" y="453628"/>
            <a:ext cx="264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(a) Coded-mask technique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108145" y="413620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(b)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93000" y="4125519"/>
            <a:ext cx="42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(c)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378037" y="3991433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(d)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188486" y="54628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863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ded_mask_expl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4" y="1261341"/>
            <a:ext cx="7462212" cy="559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263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 status update</a:t>
            </a:r>
            <a:br>
              <a:rPr lang="en-US" dirty="0" smtClean="0"/>
            </a:br>
            <a:r>
              <a:rPr lang="en-US" dirty="0" smtClean="0"/>
              <a:t>- Annual Crab calibration</a:t>
            </a:r>
            <a:endParaRPr lang="en-US" dirty="0"/>
          </a:p>
        </p:txBody>
      </p:sp>
      <p:pic>
        <p:nvPicPr>
          <p:cNvPr id="4" name="Picture 3" descr="theta_flux_2004_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541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944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 status update</a:t>
            </a:r>
            <a:br>
              <a:rPr lang="en-US" dirty="0" smtClean="0"/>
            </a:br>
            <a:r>
              <a:rPr lang="en-US" dirty="0" smtClean="0"/>
              <a:t>- Annual Crab calibration</a:t>
            </a:r>
            <a:endParaRPr lang="en-US" dirty="0"/>
          </a:p>
        </p:txBody>
      </p:sp>
      <p:pic>
        <p:nvPicPr>
          <p:cNvPr id="3" name="Picture 2" descr="theta_phindex_2004_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472"/>
            <a:ext cx="9144000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 status update</a:t>
            </a:r>
            <a:br>
              <a:rPr lang="en-US" dirty="0" smtClean="0"/>
            </a:br>
            <a:r>
              <a:rPr lang="en-US" dirty="0" smtClean="0"/>
              <a:t>- Annual Crab calibration</a:t>
            </a:r>
            <a:endParaRPr lang="en-US" dirty="0"/>
          </a:p>
        </p:txBody>
      </p:sp>
      <p:pic>
        <p:nvPicPr>
          <p:cNvPr id="4" name="Picture 3" descr="position_diff_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38" y="1678543"/>
            <a:ext cx="4939176" cy="49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41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pic>
        <p:nvPicPr>
          <p:cNvPr id="4" name="Picture 3" descr="coded_aperture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1" y="201805"/>
            <a:ext cx="6899015" cy="633954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pic>
        <p:nvPicPr>
          <p:cNvPr id="2" name="Picture 1" descr="Screen Shot 2017-10-30 at 2.32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7" y="1742753"/>
            <a:ext cx="42926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187" y="4473173"/>
            <a:ext cx="272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Plane Image (DPI)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48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4519" y="6550223"/>
            <a:ext cx="401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NASA's Imagine the Universe and NASA/Swift </a:t>
            </a:r>
            <a:endParaRPr lang="en-US" sz="1400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759748" y="201586"/>
            <a:ext cx="5478842" cy="908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Mask-weighting analysis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621257" y="2758016"/>
            <a:ext cx="4967962" cy="3536380"/>
            <a:chOff x="2621257" y="2758016"/>
            <a:chExt cx="4967962" cy="3536380"/>
          </a:xfrm>
        </p:grpSpPr>
        <p:grpSp>
          <p:nvGrpSpPr>
            <p:cNvPr id="2" name="Group 1"/>
            <p:cNvGrpSpPr/>
            <p:nvPr/>
          </p:nvGrpSpPr>
          <p:grpSpPr>
            <a:xfrm>
              <a:off x="2739818" y="2758016"/>
              <a:ext cx="4849401" cy="3536380"/>
              <a:chOff x="2415081" y="3107084"/>
              <a:chExt cx="4849401" cy="3536380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2732144" y="4767228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935818" y="451463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293785" y="4362967"/>
                <a:ext cx="3240141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3478173" y="4143223"/>
                <a:ext cx="3259427" cy="120807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597138" y="4986972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415081" y="5208299"/>
                <a:ext cx="3259427" cy="124800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627270" y="3890633"/>
                <a:ext cx="3110329" cy="109633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3721852" y="3586393"/>
                <a:ext cx="3219422" cy="118083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831477" y="3323245"/>
                <a:ext cx="3433005" cy="12663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2503575" y="3107084"/>
                <a:ext cx="4531800" cy="3536380"/>
                <a:chOff x="3537803" y="3439621"/>
                <a:chExt cx="3390940" cy="2879633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flipH="1">
                  <a:off x="4531412" y="3885906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H="1">
                  <a:off x="4683812" y="4077656"/>
                  <a:ext cx="1764100" cy="224159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5124837" y="4077656"/>
                  <a:ext cx="1581094" cy="209191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5368425" y="4307520"/>
                  <a:ext cx="1560318" cy="20117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4282593" y="3829917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H="1">
                  <a:off x="4046221" y="3705682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H="1">
                  <a:off x="3861231" y="3527343"/>
                  <a:ext cx="1764100" cy="228094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3708831" y="3527343"/>
                  <a:ext cx="1659594" cy="207467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3537803" y="3439621"/>
                  <a:ext cx="1587034" cy="20388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Diamond 12"/>
            <p:cNvSpPr/>
            <p:nvPr/>
          </p:nvSpPr>
          <p:spPr>
            <a:xfrm>
              <a:off x="2621257" y="2974178"/>
              <a:ext cx="4967961" cy="3133062"/>
            </a:xfrm>
            <a:prstGeom prst="diamond">
              <a:avLst/>
            </a:prstGeom>
            <a:solidFill>
              <a:schemeClr val="tx1">
                <a:alpha val="55000"/>
              </a:schemeClr>
            </a:solidFill>
            <a:scene3d>
              <a:camera prst="orthographicFront">
                <a:rot lat="0" lon="0" rev="96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225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with BAT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GRBs</a:t>
            </a:r>
            <a:r>
              <a:rPr lang="en-US" dirty="0">
                <a:sym typeface="Wingdings"/>
              </a:rPr>
              <a:t>, counterparts for gravitational waves, fast radio bursts, tidal disruption events, AGNs, x-ray binaries</a:t>
            </a:r>
            <a:r>
              <a:rPr lang="mr-IN" dirty="0">
                <a:sym typeface="Wingdings"/>
              </a:rPr>
              <a:t>…</a:t>
            </a:r>
            <a:r>
              <a:rPr lang="en-US" dirty="0">
                <a:sym typeface="Wingdings"/>
              </a:rPr>
              <a:t>etc.</a:t>
            </a:r>
          </a:p>
          <a:p>
            <a:r>
              <a:rPr lang="en-US" dirty="0">
                <a:sym typeface="Wingdings"/>
              </a:rPr>
              <a:t>Counterpart searches</a:t>
            </a:r>
          </a:p>
          <a:p>
            <a:r>
              <a:rPr lang="en-US" dirty="0">
                <a:sym typeface="Wingdings"/>
              </a:rPr>
              <a:t>Long-term monitoring of X-ray sources.</a:t>
            </a:r>
          </a:p>
          <a:p>
            <a:r>
              <a:rPr lang="en-US" dirty="0">
                <a:sym typeface="Wingdings"/>
              </a:rPr>
              <a:t>Deep hard X-ray image from 16 years of mission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14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4186321008"/>
              </p:ext>
            </p:extLst>
          </p:nvPr>
        </p:nvGraphicFramePr>
        <p:xfrm>
          <a:off x="3127375" y="2516494"/>
          <a:ext cx="3932264" cy="3123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60" y="181014"/>
            <a:ext cx="8229600" cy="1143000"/>
          </a:xfrm>
        </p:spPr>
        <p:txBody>
          <a:bodyPr/>
          <a:lstStyle/>
          <a:p>
            <a:r>
              <a:rPr lang="en-US" dirty="0" smtClean="0"/>
              <a:t>15.9 </a:t>
            </a:r>
            <a:r>
              <a:rPr lang="en-US" dirty="0" smtClean="0"/>
              <a:t>Years of </a:t>
            </a:r>
            <a:r>
              <a:rPr lang="en-US" i="1" dirty="0" smtClean="0"/>
              <a:t>Swift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024" y="2329280"/>
            <a:ext cx="2247976" cy="3380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898" y="5709695"/>
            <a:ext cx="2189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credit: PSU webpage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048" y="5997054"/>
            <a:ext cx="327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Ref: Swift </a:t>
            </a:r>
            <a:r>
              <a:rPr lang="en-US" sz="1400" dirty="0" smtClean="0"/>
              <a:t>2019 </a:t>
            </a:r>
            <a:r>
              <a:rPr lang="en-US" sz="1400" dirty="0" smtClean="0"/>
              <a:t>Senior Review Proposal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22086" y="4503465"/>
            <a:ext cx="91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9163" y="3004360"/>
            <a:ext cx="83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GRBs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5776" y="3153262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SAA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-365776" y="2494660"/>
            <a:ext cx="4750823" cy="3016762"/>
            <a:chOff x="-635047" y="2516494"/>
            <a:chExt cx="4750823" cy="3016762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611292150"/>
                </p:ext>
              </p:extLst>
            </p:nvPr>
          </p:nvGraphicFramePr>
          <p:xfrm>
            <a:off x="-635047" y="2516494"/>
            <a:ext cx="4750823" cy="3016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2009636" y="3563210"/>
              <a:ext cx="83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chemeClr val="bg1"/>
                  </a:solidFill>
                </a:rPr>
                <a:t>GRBs</a:t>
              </a:r>
              <a:endParaRPr lang="en-US" sz="2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322" y="3794042"/>
              <a:ext cx="684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SAA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6791" y="3101545"/>
              <a:ext cx="566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Cal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6004" y="4684200"/>
              <a:ext cx="9136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Other</a:t>
              </a:r>
            </a:p>
          </p:txBody>
        </p:sp>
        <p:sp>
          <p:nvSpPr>
            <p:cNvPr id="5" name="Pie 4"/>
            <p:cNvSpPr/>
            <p:nvPr/>
          </p:nvSpPr>
          <p:spPr>
            <a:xfrm>
              <a:off x="418861" y="2667638"/>
              <a:ext cx="2615772" cy="2714622"/>
            </a:xfrm>
            <a:prstGeom prst="pie">
              <a:avLst>
                <a:gd name="adj1" fmla="val 4486694"/>
                <a:gd name="adj2" fmla="val 8622149"/>
              </a:avLst>
            </a:prstGeom>
            <a:noFill/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Pie 20"/>
          <p:cNvSpPr/>
          <p:nvPr/>
        </p:nvSpPr>
        <p:spPr>
          <a:xfrm>
            <a:off x="3675167" y="2667638"/>
            <a:ext cx="2798064" cy="2843784"/>
          </a:xfrm>
          <a:prstGeom prst="pie">
            <a:avLst>
              <a:gd name="adj1" fmla="val 19446818"/>
              <a:gd name="adj2" fmla="val 11726104"/>
            </a:avLst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7675" y="1324014"/>
            <a:ext cx="4077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Fractional Observing Time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49860" y="1847234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2005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20133" y="184723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2018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2801" y="496119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46%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22747" y="5197594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19%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328" y="392471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30915" y="255223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17%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892169" y="519694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62%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735266" y="2552239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17%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26572" y="23357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767650" y="2639210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</a:t>
            </a:r>
            <a:endParaRPr lang="en-US" dirty="0"/>
          </a:p>
        </p:txBody>
      </p:sp>
      <p:grpSp>
        <p:nvGrpSpPr>
          <p:cNvPr id="35" name="群組 12"/>
          <p:cNvGrpSpPr/>
          <p:nvPr/>
        </p:nvGrpSpPr>
        <p:grpSpPr>
          <a:xfrm>
            <a:off x="-16604" y="0"/>
            <a:ext cx="9160605" cy="307777"/>
            <a:chOff x="36000" y="0"/>
            <a:chExt cx="9108000" cy="224909"/>
          </a:xfrm>
        </p:grpSpPr>
        <p:sp>
          <p:nvSpPr>
            <p:cNvPr id="36" name="矩形 10"/>
            <p:cNvSpPr/>
            <p:nvPr/>
          </p:nvSpPr>
          <p:spPr>
            <a:xfrm>
              <a:off x="36000" y="10800"/>
              <a:ext cx="9108000" cy="207567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altLang="zh-TW" sz="1400" dirty="0" smtClean="0">
                <a:solidFill>
                  <a:srgbClr val="C00000"/>
                </a:solidFill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37" name="文字方塊 11"/>
            <p:cNvSpPr txBox="1"/>
            <p:nvPr/>
          </p:nvSpPr>
          <p:spPr>
            <a:xfrm>
              <a:off x="4140750" y="0"/>
              <a:ext cx="5003250" cy="224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 smtClean="0"/>
                <a:t>BAT science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Coded mask</a:t>
              </a:r>
              <a:r>
                <a:rPr lang="en-US" altLang="zh-TW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BAT products</a:t>
              </a:r>
              <a:r>
                <a:rPr lang="en-US" altLang="zh-TW" sz="1400" dirty="0" smtClean="0"/>
                <a:t>   </a:t>
              </a:r>
              <a:r>
                <a:rPr lang="en-US" altLang="zh-TW" sz="1400" dirty="0" smtClean="0">
                  <a:solidFill>
                    <a:srgbClr val="7F7F7F"/>
                  </a:solidFill>
                </a:rPr>
                <a:t>Weak sources  Summary  </a:t>
              </a:r>
              <a:endParaRPr lang="zh-TW" altLang="en-US" sz="1400" dirty="0">
                <a:solidFill>
                  <a:srgbClr val="7F7F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28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observation time</a:t>
            </a:r>
            <a:endParaRPr lang="en-US" dirty="0"/>
          </a:p>
        </p:txBody>
      </p:sp>
      <p:pic>
        <p:nvPicPr>
          <p:cNvPr id="5" name="Picture 4" descr="Screen Shot 2018-01-10 at 10.12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1" y="1563578"/>
            <a:ext cx="5645573" cy="3130373"/>
          </a:xfrm>
          <a:prstGeom prst="rect">
            <a:avLst/>
          </a:prstGeom>
        </p:spPr>
      </p:pic>
      <p:pic>
        <p:nvPicPr>
          <p:cNvPr id="6" name="Picture 5" descr="BAT_slew_SAA_time_without200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7943"/>
          <a:stretch/>
        </p:blipFill>
        <p:spPr>
          <a:xfrm>
            <a:off x="3115061" y="3492852"/>
            <a:ext cx="5719606" cy="32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detector</a:t>
            </a:r>
            <a:endParaRPr lang="en-US" dirty="0"/>
          </a:p>
        </p:txBody>
      </p:sp>
      <p:pic>
        <p:nvPicPr>
          <p:cNvPr id="4" name="Picture 3" descr="Screen Shot 2018-01-09 at 12.17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1" y="2153695"/>
            <a:ext cx="8588646" cy="42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35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Burst count \prop N \prop </a:t>
            </a:r>
            <a:r>
              <a:rPr lang="en-US" dirty="0" err="1" smtClean="0"/>
              <a:t>Ndet</a:t>
            </a:r>
            <a:endParaRPr lang="en-US" dirty="0" smtClean="0"/>
          </a:p>
          <a:p>
            <a:r>
              <a:rPr lang="en-US" dirty="0" smtClean="0"/>
              <a:t>Background count \prop N \prop </a:t>
            </a:r>
            <a:r>
              <a:rPr lang="en-US" dirty="0" err="1" smtClean="0"/>
              <a:t>Ndet</a:t>
            </a:r>
            <a:endParaRPr lang="en-US" dirty="0" smtClean="0"/>
          </a:p>
          <a:p>
            <a:r>
              <a:rPr lang="en-US" dirty="0" smtClean="0"/>
              <a:t>Noise \prop </a:t>
            </a:r>
            <a:r>
              <a:rPr lang="en-US" dirty="0" err="1" smtClean="0"/>
              <a:t>sqrt</a:t>
            </a:r>
            <a:r>
              <a:rPr lang="en-US" dirty="0" smtClean="0"/>
              <a:t>(N) \prop \</a:t>
            </a:r>
            <a:r>
              <a:rPr lang="en-US" dirty="0" err="1" smtClean="0"/>
              <a:t>sqrt</a:t>
            </a:r>
            <a:r>
              <a:rPr lang="en-US" dirty="0" smtClean="0"/>
              <a:t>(</a:t>
            </a:r>
            <a:r>
              <a:rPr lang="en-US" dirty="0" err="1" smtClean="0"/>
              <a:t>Ndet</a:t>
            </a:r>
            <a:r>
              <a:rPr lang="en-US" dirty="0" smtClean="0"/>
              <a:t>)</a:t>
            </a:r>
          </a:p>
          <a:p>
            <a:r>
              <a:rPr lang="en-US" dirty="0" smtClean="0"/>
              <a:t>SNR \prop </a:t>
            </a:r>
            <a:r>
              <a:rPr lang="en-US" dirty="0" err="1" smtClean="0"/>
              <a:t>Ndet</a:t>
            </a:r>
            <a:r>
              <a:rPr lang="en-US" dirty="0" smtClean="0"/>
              <a:t>/</a:t>
            </a:r>
            <a:r>
              <a:rPr lang="en-US" dirty="0" err="1" smtClean="0"/>
              <a:t>sqrt</a:t>
            </a:r>
            <a:r>
              <a:rPr lang="en-US" dirty="0" smtClean="0"/>
              <a:t>(</a:t>
            </a:r>
            <a:r>
              <a:rPr lang="en-US" dirty="0" err="1" smtClean="0"/>
              <a:t>Ndet</a:t>
            </a:r>
            <a:r>
              <a:rPr lang="en-US" dirty="0" smtClean="0"/>
              <a:t>) \prop </a:t>
            </a:r>
            <a:r>
              <a:rPr lang="en-US" dirty="0" err="1" smtClean="0"/>
              <a:t>sqrt</a:t>
            </a:r>
            <a:r>
              <a:rPr lang="en-US" dirty="0" smtClean="0"/>
              <a:t>(</a:t>
            </a:r>
            <a:r>
              <a:rPr lang="en-US" dirty="0" err="1" smtClean="0"/>
              <a:t>Ndet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Show more detail later in the survey catalog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070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 data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BAT event data </a:t>
            </a:r>
            <a:r>
              <a:rPr lang="en-US" dirty="0" smtClean="0">
                <a:sym typeface="Wingdings"/>
              </a:rPr>
              <a:t> BAT GRB catalog</a:t>
            </a:r>
          </a:p>
          <a:p>
            <a:pPr lvl="1"/>
            <a:r>
              <a:rPr lang="en-US" dirty="0" smtClean="0">
                <a:sym typeface="Wingdings"/>
              </a:rPr>
              <a:t>Not continuous</a:t>
            </a:r>
          </a:p>
          <a:p>
            <a:pPr lvl="2"/>
            <a:r>
              <a:rPr lang="en-US" dirty="0" smtClean="0">
                <a:sym typeface="Wingdings"/>
              </a:rPr>
              <a:t>Event data for BAT triggers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~ 1000 s</a:t>
            </a:r>
          </a:p>
          <a:p>
            <a:pPr lvl="2"/>
            <a:r>
              <a:rPr lang="en-US" dirty="0" smtClean="0">
                <a:sym typeface="Wingdings"/>
              </a:rPr>
              <a:t>Event data for sub-threshold triggers (a.k.a. failed-event data) - ~ 3 to 10 s</a:t>
            </a:r>
          </a:p>
          <a:p>
            <a:pPr lvl="2"/>
            <a:r>
              <a:rPr lang="en-US" dirty="0" smtClean="0">
                <a:sym typeface="Wingdings"/>
              </a:rPr>
              <a:t>Slew event data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collected during spacecraft slews (currently turned off during the pandemic)</a:t>
            </a:r>
          </a:p>
          <a:p>
            <a:pPr lvl="1"/>
            <a:r>
              <a:rPr lang="en-US" dirty="0" smtClean="0">
                <a:sym typeface="Wingdings"/>
              </a:rPr>
              <a:t>You can request to get event data for your observed object</a:t>
            </a:r>
          </a:p>
          <a:p>
            <a:pPr lvl="1"/>
            <a:r>
              <a:rPr lang="en-US" dirty="0" smtClean="0"/>
              <a:t>GUANO system developed at the MOC can retrieve event data retroactively if notice is sent within a few minutes from T0.</a:t>
            </a:r>
            <a:endParaRPr lang="en-US" dirty="0" smtClean="0"/>
          </a:p>
          <a:p>
            <a:r>
              <a:rPr lang="en-US" dirty="0" smtClean="0"/>
              <a:t>BAT rate data</a:t>
            </a:r>
          </a:p>
          <a:p>
            <a:pPr lvl="1"/>
            <a:r>
              <a:rPr lang="en-US" dirty="0" smtClean="0"/>
              <a:t>Continuous</a:t>
            </a:r>
          </a:p>
          <a:p>
            <a:r>
              <a:rPr lang="en-US" dirty="0" smtClean="0"/>
              <a:t>BAT survey data </a:t>
            </a:r>
            <a:r>
              <a:rPr lang="en-US" dirty="0" smtClean="0">
                <a:sym typeface="Wingdings"/>
              </a:rPr>
              <a:t> BAT survey catalog</a:t>
            </a:r>
          </a:p>
          <a:p>
            <a:pPr lvl="1"/>
            <a:r>
              <a:rPr lang="en-US" dirty="0" smtClean="0">
                <a:sym typeface="Wingdings"/>
              </a:rPr>
              <a:t>Continuous during spacecraft pointing mode</a:t>
            </a:r>
            <a:endParaRPr lang="en-US" dirty="0" smtClean="0"/>
          </a:p>
          <a:p>
            <a:r>
              <a:rPr lang="en-US" dirty="0" smtClean="0"/>
              <a:t>BAT scaled map </a:t>
            </a:r>
            <a:r>
              <a:rPr lang="en-US" dirty="0" smtClean="0">
                <a:sym typeface="Wingdings"/>
              </a:rPr>
              <a:t> BAT transient monitor</a:t>
            </a:r>
          </a:p>
          <a:p>
            <a:pPr lvl="1"/>
            <a:r>
              <a:rPr lang="en-US" dirty="0" smtClean="0">
                <a:sym typeface="Wingdings"/>
              </a:rPr>
              <a:t>Continuous </a:t>
            </a:r>
            <a:r>
              <a:rPr lang="en-US" dirty="0">
                <a:sym typeface="Wingdings"/>
              </a:rPr>
              <a:t>during spacecraft pointing mode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719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9755</TotalTime>
  <Words>6419</Words>
  <Application>Microsoft Macintosh PowerPoint</Application>
  <PresentationFormat>On-screen Show (4:3)</PresentationFormat>
  <Paragraphs>1186</Paragraphs>
  <Slides>93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Swift Burst Alert Telescope</vt:lpstr>
      <vt:lpstr>Outline</vt:lpstr>
      <vt:lpstr>PowerPoint Presentation</vt:lpstr>
      <vt:lpstr>PowerPoint Presentation</vt:lpstr>
      <vt:lpstr>PowerPoint Presentation</vt:lpstr>
      <vt:lpstr>Burst Alert Telescope (BAT)</vt:lpstr>
      <vt:lpstr>Swift GRBs to date: 15.9 Years after Launch</vt:lpstr>
      <vt:lpstr>15.9 Years of Swift</vt:lpstr>
      <vt:lpstr>15.9 Years of Swift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PowerPoint Presentation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Beyond GRBs Exploring the Universe with BAT</vt:lpstr>
      <vt:lpstr>Coded-mask technique</vt:lpstr>
      <vt:lpstr>Coded-mask technique</vt:lpstr>
      <vt:lpstr>Coded-mask technique</vt:lpstr>
      <vt:lpstr>Coded-mask technique</vt:lpstr>
      <vt:lpstr>Coded-mask technique</vt:lpstr>
      <vt:lpstr>Coded-mask technique</vt:lpstr>
      <vt:lpstr>Coded-mask technique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Mask-weighting analysis</vt:lpstr>
      <vt:lpstr>Mask-weighted light curve</vt:lpstr>
      <vt:lpstr>Mask-weighted light curve</vt:lpstr>
      <vt:lpstr>PowerPoint Presentation</vt:lpstr>
      <vt:lpstr>Partial coding fraction</vt:lpstr>
      <vt:lpstr>Partial coding fraction</vt:lpstr>
      <vt:lpstr>Partial coding fraction</vt:lpstr>
      <vt:lpstr>Partial coding fraction</vt:lpstr>
      <vt:lpstr>Partial coding fraction vs BAT effective area</vt:lpstr>
      <vt:lpstr>Partial coding fraction vs BAT field of view</vt:lpstr>
      <vt:lpstr>Mask-weighted count</vt:lpstr>
      <vt:lpstr>Mask-weighted count</vt:lpstr>
      <vt:lpstr>Mask-weighted count</vt:lpstr>
      <vt:lpstr>Mask-weighted count</vt:lpstr>
      <vt:lpstr>Summery of coded mask instrument</vt:lpstr>
      <vt:lpstr>Exploring the Universe with BAT</vt:lpstr>
      <vt:lpstr>BAT data type</vt:lpstr>
      <vt:lpstr>BAT public products</vt:lpstr>
      <vt:lpstr>BAT transient monitor</vt:lpstr>
      <vt:lpstr>BAT survey catalogs</vt:lpstr>
      <vt:lpstr>BAT survey exposure time</vt:lpstr>
      <vt:lpstr>BAT sensitivity</vt:lpstr>
      <vt:lpstr>BAT sensitivity</vt:lpstr>
      <vt:lpstr>BAT sensitivity</vt:lpstr>
      <vt:lpstr>BAT survey catalogs</vt:lpstr>
      <vt:lpstr>BAT survey catalogs</vt:lpstr>
      <vt:lpstr>BAT survey catalogs</vt:lpstr>
      <vt:lpstr>BAT survey catalogs</vt:lpstr>
      <vt:lpstr>What if your favorite source is not in the public catalogs?</vt:lpstr>
      <vt:lpstr>Will your sources be detected in BAT?</vt:lpstr>
      <vt:lpstr>What is a real detection?</vt:lpstr>
      <vt:lpstr>What is a real detection?</vt:lpstr>
      <vt:lpstr>What is a real detection?</vt:lpstr>
      <vt:lpstr>Looking for dim signals in BAT: Things to be aware of</vt:lpstr>
      <vt:lpstr>Looking for dim signals in BAT: Things to be aware of</vt:lpstr>
      <vt:lpstr>Looking for dim signals in BAT: Things to be aware of</vt:lpstr>
      <vt:lpstr>Looking for dim signals in BAT: Things to be aware of</vt:lpstr>
      <vt:lpstr>Looking for dim signals in BAT: Things to be aware of</vt:lpstr>
      <vt:lpstr>Looking for dim signals in BAT: Things to be aware of</vt:lpstr>
      <vt:lpstr>Summary</vt:lpstr>
      <vt:lpstr>Backup</vt:lpstr>
      <vt:lpstr>Discussion</vt:lpstr>
      <vt:lpstr>PowerPoint Presentation</vt:lpstr>
      <vt:lpstr>PowerPoint Presentation</vt:lpstr>
      <vt:lpstr>BAT status update - Annual Crab calibration</vt:lpstr>
      <vt:lpstr>BAT status update - Annual Crab calibration</vt:lpstr>
      <vt:lpstr>BAT status update - Annual Crab calibration</vt:lpstr>
      <vt:lpstr>Mask-weighting analysis</vt:lpstr>
      <vt:lpstr>Mask-weighting analysis</vt:lpstr>
      <vt:lpstr>Science with BAT</vt:lpstr>
      <vt:lpstr>BAT observation time</vt:lpstr>
      <vt:lpstr>BAT detector</vt:lpstr>
      <vt:lpstr>BAT sensitivity</vt:lpstr>
      <vt:lpstr>BAT data type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and Simulation Python</dc:title>
  <dc:creator>Amy Lien</dc:creator>
  <cp:lastModifiedBy>Amy Lien</cp:lastModifiedBy>
  <cp:revision>888</cp:revision>
  <dcterms:created xsi:type="dcterms:W3CDTF">2017-10-07T20:04:17Z</dcterms:created>
  <dcterms:modified xsi:type="dcterms:W3CDTF">2020-10-13T00:56:54Z</dcterms:modified>
</cp:coreProperties>
</file>