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9"/>
  </p:notesMasterIdLst>
  <p:sldIdLst>
    <p:sldId id="267" r:id="rId2"/>
    <p:sldId id="294" r:id="rId3"/>
    <p:sldId id="279" r:id="rId4"/>
    <p:sldId id="280" r:id="rId5"/>
    <p:sldId id="281" r:id="rId6"/>
    <p:sldId id="268" r:id="rId7"/>
    <p:sldId id="278" r:id="rId8"/>
    <p:sldId id="282" r:id="rId9"/>
    <p:sldId id="284" r:id="rId10"/>
    <p:sldId id="293" r:id="rId11"/>
    <p:sldId id="277" r:id="rId12"/>
    <p:sldId id="264" r:id="rId13"/>
    <p:sldId id="283" r:id="rId14"/>
    <p:sldId id="286" r:id="rId15"/>
    <p:sldId id="287" r:id="rId16"/>
    <p:sldId id="275" r:id="rId17"/>
    <p:sldId id="272" r:id="rId18"/>
    <p:sldId id="273" r:id="rId19"/>
    <p:sldId id="274" r:id="rId20"/>
    <p:sldId id="289" r:id="rId21"/>
    <p:sldId id="291" r:id="rId22"/>
    <p:sldId id="295" r:id="rId23"/>
    <p:sldId id="269" r:id="rId24"/>
    <p:sldId id="270" r:id="rId25"/>
    <p:sldId id="276" r:id="rId26"/>
    <p:sldId id="257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3"/>
    <a:srgbClr val="FFFFCC"/>
    <a:srgbClr val="B0D1A3"/>
    <a:srgbClr val="FCFC6C"/>
    <a:srgbClr val="0000FF"/>
    <a:srgbClr val="1E02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3" autoAdjust="0"/>
    <p:restoredTop sz="94660"/>
  </p:normalViewPr>
  <p:slideViewPr>
    <p:cSldViewPr>
      <p:cViewPr varScale="1">
        <p:scale>
          <a:sx n="81" d="100"/>
          <a:sy n="81" d="100"/>
        </p:scale>
        <p:origin x="326" y="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CA612-A16C-40E0-A5A4-8816B7C0B1B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977BB-D856-4E58-B202-8E4345971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7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977BB-D856-4E58-B202-8E43459715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92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977BB-D856-4E58-B202-8E434597159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75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977BB-D856-4E58-B202-8E434597159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10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fld id="{634ED58B-2BA8-4BD4-AFEF-C2DE39EC1F2A}" type="slidenum">
              <a:rPr lang="en-US" altLang="en-US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 hangingPunct="1"/>
              <a:t>6</a:t>
            </a:fld>
            <a:endParaRPr lang="en-US" altLang="en-US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3866102" y="9464035"/>
            <a:ext cx="2914611" cy="43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960" tIns="42480" rIns="84960" bIns="424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1A0E76D7-A753-4C72-BB0B-FAF826F93856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977706" y="756647"/>
            <a:ext cx="4848432" cy="369991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2229" name="Text Box 3"/>
          <p:cNvSpPr txBox="1">
            <a:spLocks noChangeArrowheads="1"/>
          </p:cNvSpPr>
          <p:nvPr/>
        </p:nvSpPr>
        <p:spPr bwMode="auto">
          <a:xfrm>
            <a:off x="875926" y="4732018"/>
            <a:ext cx="5031945" cy="443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1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977BB-D856-4E58-B202-8E434597159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45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977BB-D856-4E58-B202-8E434597159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54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977BB-D856-4E58-B202-8E434597159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485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fld id="{21A64C74-9971-41E6-9FC8-8733E3B09056}" type="slidenum">
              <a:rPr lang="en-US" altLang="en-US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 hangingPunct="1"/>
              <a:t>23</a:t>
            </a:fld>
            <a:endParaRPr lang="en-US" altLang="en-US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583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39775"/>
            <a:ext cx="6564312" cy="36925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875926" y="4732018"/>
            <a:ext cx="5030403" cy="443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41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fld id="{41FE64AD-B839-40B0-B262-BD1C363C5BA8}" type="slidenum">
              <a:rPr lang="en-US" altLang="en-US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 hangingPunct="1"/>
              <a:t>24</a:t>
            </a:fld>
            <a:endParaRPr lang="en-US" altLang="en-US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39775"/>
            <a:ext cx="6564312" cy="36925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875926" y="4732018"/>
            <a:ext cx="5030403" cy="443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78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977BB-D856-4E58-B202-8E434597159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97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9" y="2572258"/>
            <a:ext cx="10596033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6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67001" y="-2666999"/>
            <a:ext cx="6858001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165865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ESA UNCLASSIFIED - For Official Use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5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62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185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70682"/>
            <a:ext cx="9566461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30605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5"/>
            <a:ext cx="10385400" cy="707886"/>
          </a:xfrm>
        </p:spPr>
        <p:txBody>
          <a:bodyPr anchor="t"/>
          <a:lstStyle>
            <a:lvl1pPr algn="l">
              <a:defRPr sz="40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6"/>
            <a:ext cx="10385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55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34343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8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270682"/>
            <a:ext cx="9566461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4089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21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1666878"/>
            <a:ext cx="6625167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3"/>
            <a:ext cx="3795184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270682"/>
            <a:ext cx="9566461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4247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5069090"/>
            <a:ext cx="79104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3"/>
            <a:ext cx="79104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27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3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70682"/>
            <a:ext cx="9566461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ESA UNCLASSIFIED - For Official Use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9876144" y="6107603"/>
            <a:ext cx="21249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1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Nora Loiseau | 18/02/2021 | Slide  </a:t>
            </a:r>
            <a:fld id="{E149AAC0-3478-4CF6-B79D-D13B1259CBC6}" type="slidenum">
              <a:rPr kumimoji="0" lang="pt-BR" sz="800" b="0" i="0" u="none" strike="noStrike" kern="1200" cap="none" spc="0" normalizeH="0" baseline="0" noProof="1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1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8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s.esa.int/web/xmm-newton/hom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hyperlink" Target="http://nxsa.esac.esa.int/nxsa-web/#search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tmp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xsa.esac.esa.int/nxsa-web/#astroquer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hyperlink" Target="https://astroquery.readthedocs.io/en/latest/esa/xmm_newton.html" TargetMode="External"/><Relationship Id="rId4" Type="http://schemas.openxmlformats.org/officeDocument/2006/relationships/hyperlink" Target="https://jupyter.org/instal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xmm-tools.cosmos.esa.int/external/xmm_user_support/documentation/dfhb/" TargetMode="External"/><Relationship Id="rId13" Type="http://schemas.openxmlformats.org/officeDocument/2006/relationships/image" Target="../media/image86.png"/><Relationship Id="rId3" Type="http://schemas.openxmlformats.org/officeDocument/2006/relationships/hyperlink" Target="http://www.cosmos.esa.int/web/xmm-newton/bird" TargetMode="External"/><Relationship Id="rId7" Type="http://schemas.openxmlformats.org/officeDocument/2006/relationships/hyperlink" Target="http://www.cosmos.esa.int/web/xmm-newton/sas-workshops" TargetMode="External"/><Relationship Id="rId12" Type="http://schemas.openxmlformats.org/officeDocument/2006/relationships/image" Target="../media/image85.png"/><Relationship Id="rId2" Type="http://schemas.openxmlformats.org/officeDocument/2006/relationships/hyperlink" Target="http://www.cosmos.esa.int/web/xmm-newton/ul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xmm-tools.cosmos.esa.int/external/xmm_user_support/documentation/sas_usg/USG" TargetMode="External"/><Relationship Id="rId11" Type="http://schemas.openxmlformats.org/officeDocument/2006/relationships/image" Target="../media/image84.png"/><Relationship Id="rId5" Type="http://schemas.openxmlformats.org/officeDocument/2006/relationships/hyperlink" Target="http://www.cosmos.esa.int/web/xmm-newton/sas-threads" TargetMode="External"/><Relationship Id="rId10" Type="http://schemas.openxmlformats.org/officeDocument/2006/relationships/hyperlink" Target="ftp://xmm2.esac.esa.int/pub/odf/data/docs/XMM-SOC-GEN-ICD-0024.pdf" TargetMode="External"/><Relationship Id="rId4" Type="http://schemas.openxmlformats.org/officeDocument/2006/relationships/hyperlink" Target="http://www.cosmos.esa.int/web/xmm-newton/latest-slew-results" TargetMode="External"/><Relationship Id="rId9" Type="http://schemas.openxmlformats.org/officeDocument/2006/relationships/hyperlink" Target="ftp://xmm.esac.esa.int/pub/odf/data/docs/XMM-SOC-ICD-0004-SSD.pdf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xmm-tools.cosmos.esa.int/external/xmm_user_support/documentation/dfhb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ui.adsabs.harvard.edu/?#abs/2020A%26A...641A.137T" TargetMode="External"/><Relationship Id="rId7" Type="http://schemas.microsoft.com/office/2007/relationships/hdphoto" Target="../media/hdphoto1.wdp"/><Relationship Id="rId2" Type="http://schemas.openxmlformats.org/officeDocument/2006/relationships/hyperlink" Target="https://ui.adsabs.harvard.edu/?#abs/2020A%26A...641A.136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ui.adsabs.harvard.edu/?#abs/2012MNRAS.426..903P" TargetMode="External"/><Relationship Id="rId4" Type="http://schemas.openxmlformats.org/officeDocument/2006/relationships/hyperlink" Target="https://ui.adsabs.harvard.edu/?#abs/2018yCat.9053....0X" TargetMode="Externa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7688" y="4100876"/>
            <a:ext cx="8136904" cy="984308"/>
          </a:xfrm>
        </p:spPr>
        <p:txBody>
          <a:bodyPr/>
          <a:lstStyle/>
          <a:p>
            <a:pPr algn="r"/>
            <a:r>
              <a:rPr lang="es-ES" sz="1600" b="1" dirty="0" smtClean="0">
                <a:solidFill>
                  <a:schemeClr val="bg1"/>
                </a:solidFill>
              </a:rPr>
              <a:t>Nora Loiseau + M. </a:t>
            </a:r>
            <a:r>
              <a:rPr lang="es-ES" sz="1600" b="1" dirty="0" err="1" smtClean="0">
                <a:solidFill>
                  <a:schemeClr val="bg1"/>
                </a:solidFill>
              </a:rPr>
              <a:t>Guainazzi</a:t>
            </a:r>
            <a:r>
              <a:rPr lang="es-ES" sz="1600" b="1" dirty="0" smtClean="0">
                <a:solidFill>
                  <a:schemeClr val="bg1"/>
                </a:solidFill>
              </a:rPr>
              <a:t> – </a:t>
            </a:r>
            <a:r>
              <a:rPr lang="es-ES" sz="1600" dirty="0" smtClean="0">
                <a:solidFill>
                  <a:schemeClr val="bg1"/>
                </a:solidFill>
              </a:rPr>
              <a:t>XSA Archive </a:t>
            </a:r>
            <a:r>
              <a:rPr lang="es-ES" sz="1600" dirty="0" err="1" smtClean="0">
                <a:solidFill>
                  <a:schemeClr val="bg1"/>
                </a:solidFill>
              </a:rPr>
              <a:t>Scientist</a:t>
            </a:r>
            <a:r>
              <a:rPr lang="es-ES" sz="1600" dirty="0" smtClean="0">
                <a:solidFill>
                  <a:schemeClr val="bg1"/>
                </a:solidFill>
              </a:rPr>
              <a:t> and SOC    </a:t>
            </a:r>
          </a:p>
          <a:p>
            <a:pPr algn="r"/>
            <a:r>
              <a:rPr lang="es-ES" sz="1600" b="1" dirty="0" smtClean="0">
                <a:solidFill>
                  <a:schemeClr val="bg1"/>
                </a:solidFill>
              </a:rPr>
              <a:t>Elena </a:t>
            </a:r>
            <a:r>
              <a:rPr lang="es-ES" sz="1600" b="1" dirty="0" err="1" smtClean="0">
                <a:solidFill>
                  <a:schemeClr val="bg1"/>
                </a:solidFill>
              </a:rPr>
              <a:t>Colomo</a:t>
            </a:r>
            <a:r>
              <a:rPr lang="es-ES" sz="1600" b="1" dirty="0" smtClean="0">
                <a:solidFill>
                  <a:schemeClr val="bg1"/>
                </a:solidFill>
              </a:rPr>
              <a:t> et al. –  </a:t>
            </a:r>
            <a:r>
              <a:rPr lang="es-ES" sz="1600" dirty="0" smtClean="0">
                <a:solidFill>
                  <a:schemeClr val="bg1"/>
                </a:solidFill>
              </a:rPr>
              <a:t>XSA  Software  </a:t>
            </a:r>
            <a:r>
              <a:rPr lang="es-ES" sz="1600" dirty="0" err="1" smtClean="0">
                <a:solidFill>
                  <a:schemeClr val="bg1"/>
                </a:solidFill>
              </a:rPr>
              <a:t>Engineer</a:t>
            </a:r>
            <a:endParaRPr lang="es-ES" sz="1600" dirty="0" smtClean="0">
              <a:solidFill>
                <a:schemeClr val="bg1"/>
              </a:solidFill>
            </a:endParaRPr>
          </a:p>
          <a:p>
            <a:pPr algn="r"/>
            <a:r>
              <a:rPr lang="es-ES" sz="1200" dirty="0" err="1" smtClean="0">
                <a:solidFill>
                  <a:schemeClr val="bg1"/>
                </a:solidFill>
              </a:rPr>
              <a:t>European</a:t>
            </a:r>
            <a:r>
              <a:rPr lang="es-ES" sz="1200" dirty="0" smtClean="0">
                <a:solidFill>
                  <a:schemeClr val="bg1"/>
                </a:solidFill>
              </a:rPr>
              <a:t> </a:t>
            </a:r>
            <a:r>
              <a:rPr lang="es-ES" sz="1200" dirty="0" err="1" smtClean="0">
                <a:solidFill>
                  <a:schemeClr val="bg1"/>
                </a:solidFill>
              </a:rPr>
              <a:t>Space</a:t>
            </a:r>
            <a:r>
              <a:rPr lang="es-ES" sz="1200" dirty="0" smtClean="0">
                <a:solidFill>
                  <a:schemeClr val="bg1"/>
                </a:solidFill>
              </a:rPr>
              <a:t> </a:t>
            </a:r>
            <a:r>
              <a:rPr lang="es-ES" sz="1200" dirty="0" err="1" smtClean="0">
                <a:solidFill>
                  <a:schemeClr val="bg1"/>
                </a:solidFill>
              </a:rPr>
              <a:t>Astronmy</a:t>
            </a:r>
            <a:r>
              <a:rPr lang="es-ES" sz="1200" dirty="0" smtClean="0">
                <a:solidFill>
                  <a:schemeClr val="bg1"/>
                </a:solidFill>
              </a:rPr>
              <a:t> Centre / ESA - </a:t>
            </a:r>
            <a:r>
              <a:rPr lang="es-ES" sz="1200" dirty="0" err="1" smtClean="0">
                <a:solidFill>
                  <a:schemeClr val="bg1"/>
                </a:solidFill>
              </a:rPr>
              <a:t>Spain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1692097"/>
            <a:ext cx="10547528" cy="584775"/>
          </a:xfrm>
        </p:spPr>
        <p:txBody>
          <a:bodyPr>
            <a:noAutofit/>
          </a:bodyPr>
          <a:lstStyle/>
          <a:p>
            <a:pPr algn="r"/>
            <a:r>
              <a:rPr lang="es-ES" sz="4200" b="1" dirty="0">
                <a:solidFill>
                  <a:srgbClr val="FF0000"/>
                </a:solidFill>
              </a:rPr>
              <a:t>The XMM-Newton </a:t>
            </a:r>
            <a:r>
              <a:rPr lang="es-ES" sz="4200" b="1" dirty="0" err="1" smtClean="0">
                <a:solidFill>
                  <a:srgbClr val="FF0000"/>
                </a:solidFill>
              </a:rPr>
              <a:t>Science</a:t>
            </a:r>
            <a:r>
              <a:rPr lang="es-ES" sz="4200" b="1" dirty="0" smtClean="0">
                <a:solidFill>
                  <a:srgbClr val="FF0000"/>
                </a:solidFill>
              </a:rPr>
              <a:t> Archive</a:t>
            </a:r>
            <a:br>
              <a:rPr lang="es-ES" sz="4200" b="1" dirty="0" smtClean="0">
                <a:solidFill>
                  <a:srgbClr val="FF0000"/>
                </a:solidFill>
              </a:rPr>
            </a:br>
            <a:r>
              <a:rPr lang="en-GB" sz="3600" b="1" dirty="0">
                <a:solidFill>
                  <a:srgbClr val="FF0000"/>
                </a:solidFill>
              </a:rPr>
              <a:t>a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dirty="0">
                <a:solidFill>
                  <a:srgbClr val="FF0000"/>
                </a:solidFill>
              </a:rPr>
              <a:t>door to </a:t>
            </a:r>
            <a:r>
              <a:rPr lang="en-GB" sz="3600" b="1" dirty="0" smtClean="0">
                <a:solidFill>
                  <a:srgbClr val="FF0000"/>
                </a:solidFill>
              </a:rPr>
              <a:t>data </a:t>
            </a:r>
            <a:r>
              <a:rPr lang="en-GB" sz="3600" b="1" dirty="0">
                <a:solidFill>
                  <a:srgbClr val="FF0000"/>
                </a:solidFill>
              </a:rPr>
              <a:t>and catalogues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7608" y="5661248"/>
            <a:ext cx="5827851" cy="584775"/>
          </a:xfrm>
          <a:prstGeom prst="rect">
            <a:avLst/>
          </a:prstGeom>
          <a:solidFill>
            <a:schemeClr val="accent1">
              <a:lumMod val="5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CFC6C"/>
                </a:solidFill>
                <a:hlinkClick r:id="rId3"/>
              </a:rPr>
              <a:t>https://www.cosmos.esa.int/web/xmm-newton/home</a:t>
            </a:r>
            <a:endParaRPr lang="en-GB" sz="1600" dirty="0">
              <a:solidFill>
                <a:srgbClr val="FCFC6C"/>
              </a:solidFill>
            </a:endParaRPr>
          </a:p>
          <a:p>
            <a:r>
              <a:rPr lang="en-GB" sz="1600" dirty="0">
                <a:solidFill>
                  <a:srgbClr val="FCFC6C"/>
                </a:solidFill>
                <a:hlinkClick r:id="rId4"/>
              </a:rPr>
              <a:t>http://nxsa.esac.esa.int/nxsa-web/#search</a:t>
            </a:r>
            <a:endParaRPr lang="en-GB" dirty="0">
              <a:solidFill>
                <a:srgbClr val="FCFC6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7408" y="3421350"/>
            <a:ext cx="2733503" cy="16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423592" y="1412776"/>
            <a:ext cx="6408712" cy="4401205"/>
          </a:xfrm>
          <a:prstGeom prst="rect">
            <a:avLst/>
          </a:prstGeom>
          <a:solidFill>
            <a:srgbClr val="92D050">
              <a:alpha val="42000"/>
            </a:srgbClr>
          </a:solidFill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4000" dirty="0" smtClean="0"/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Data Exploration</a:t>
            </a:r>
          </a:p>
          <a:p>
            <a:pPr algn="ctr"/>
            <a:endParaRPr lang="en-GB" sz="4000" dirty="0" smtClean="0"/>
          </a:p>
          <a:p>
            <a:pPr algn="ctr"/>
            <a:r>
              <a:rPr lang="en-GB" sz="4000" dirty="0"/>
              <a:t>v</a:t>
            </a:r>
            <a:r>
              <a:rPr lang="en-GB" sz="4000" dirty="0" smtClean="0"/>
              <a:t>ia the UI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860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528048" y="2852936"/>
            <a:ext cx="5040560" cy="369332"/>
          </a:xfrm>
          <a:prstGeom prst="rect">
            <a:avLst/>
          </a:prstGeom>
          <a:solidFill>
            <a:srgbClr val="FEFFF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/>
              <a:t>Data Exploration via the User Interface </a:t>
            </a:r>
            <a:endParaRPr lang="en-GB" sz="1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1384" y="1700808"/>
            <a:ext cx="5184576" cy="4585871"/>
          </a:xfrm>
          <a:prstGeom prst="rect">
            <a:avLst/>
          </a:prstGeom>
          <a:solidFill>
            <a:srgbClr val="FEFFF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IUE Final Archive: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D</a:t>
            </a:r>
            <a:r>
              <a:rPr lang="en-GB" sz="1400" dirty="0" smtClean="0"/>
              <a:t>ata archived since the beginning of the mission 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Data access first by visiting the centres, then by a telephone link or a “diskette” sent, and at the end (1997) a web access to processed data search and download.</a:t>
            </a:r>
          </a:p>
          <a:p>
            <a:pPr marL="285750" indent="-285750">
              <a:buFontTx/>
              <a:buChar char="-"/>
            </a:pPr>
            <a:endParaRPr lang="en-GB" sz="1400" b="1" dirty="0" smtClean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ISO Data Archive: </a:t>
            </a:r>
          </a:p>
          <a:p>
            <a:r>
              <a:rPr lang="en-GB" sz="1400" dirty="0" smtClean="0"/>
              <a:t>- WWW Java app (1998) (now rejuvenated in 2020)</a:t>
            </a:r>
          </a:p>
          <a:p>
            <a:endParaRPr lang="en-GB" sz="1400" dirty="0" smtClean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XSA Data Archive: </a:t>
            </a:r>
          </a:p>
          <a:p>
            <a:pPr marL="285750" indent="-285750">
              <a:buFontTx/>
              <a:buChar char="-"/>
            </a:pPr>
            <a:r>
              <a:rPr lang="en-GB" sz="1400" b="1" dirty="0" smtClean="0"/>
              <a:t>2002</a:t>
            </a:r>
            <a:r>
              <a:rPr lang="en-GB" sz="1400" dirty="0" smtClean="0"/>
              <a:t> - first released as an ISO-like Java application (A.S.: Matteo </a:t>
            </a:r>
            <a:r>
              <a:rPr lang="en-GB" sz="1400" dirty="0" err="1" smtClean="0"/>
              <a:t>Guainazzi</a:t>
            </a:r>
            <a:r>
              <a:rPr lang="en-GB" sz="1400" dirty="0" smtClean="0"/>
              <a:t> 2000-2007, </a:t>
            </a:r>
            <a:r>
              <a:rPr lang="en-GB" sz="1400" dirty="0"/>
              <a:t>Soft</a:t>
            </a:r>
            <a:r>
              <a:rPr lang="en-GB" sz="1400" dirty="0" smtClean="0"/>
              <a:t>. Eng.: J. Hernández, J. Salgado, P. </a:t>
            </a:r>
            <a:r>
              <a:rPr lang="en-GB" sz="1400" dirty="0" err="1" smtClean="0"/>
              <a:t>Osuna</a:t>
            </a:r>
            <a:r>
              <a:rPr lang="en-GB" sz="1400" dirty="0" smtClean="0"/>
              <a:t>, C. </a:t>
            </a:r>
            <a:r>
              <a:rPr lang="en-GB" sz="1400" dirty="0" err="1" smtClean="0"/>
              <a:t>Arviset</a:t>
            </a:r>
            <a:r>
              <a:rPr lang="en-GB" sz="1400" dirty="0"/>
              <a:t> </a:t>
            </a:r>
            <a:r>
              <a:rPr lang="en-GB" sz="1400" dirty="0" smtClean="0"/>
              <a:t>…)</a:t>
            </a:r>
          </a:p>
          <a:p>
            <a:pPr marL="285750" indent="-285750">
              <a:buFontTx/>
              <a:buChar char="-"/>
            </a:pPr>
            <a:endParaRPr lang="en-GB" sz="1400" dirty="0" smtClean="0"/>
          </a:p>
          <a:p>
            <a:pPr marL="285750" indent="-285750">
              <a:buFontTx/>
              <a:buChar char="-"/>
            </a:pPr>
            <a:r>
              <a:rPr lang="en-GB" sz="1400" b="1" dirty="0" smtClean="0"/>
              <a:t>2013</a:t>
            </a:r>
            <a:r>
              <a:rPr lang="en-GB" sz="1400" dirty="0" smtClean="0"/>
              <a:t> – GWT Web application connected to a </a:t>
            </a:r>
            <a:r>
              <a:rPr lang="en-GB" sz="1400" dirty="0" err="1" smtClean="0"/>
              <a:t>postgres</a:t>
            </a:r>
            <a:r>
              <a:rPr lang="en-GB" sz="1400" dirty="0" smtClean="0"/>
              <a:t> DB, allowing new types of data and new functionalities every year, and easy connections to other archives and DB.</a:t>
            </a:r>
          </a:p>
          <a:p>
            <a:pPr marL="285750" indent="-285750">
              <a:buFontTx/>
              <a:buChar char="-"/>
            </a:pP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3143672" y="332656"/>
            <a:ext cx="6061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The XMM-Newton Science Archive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384" y="908720"/>
            <a:ext cx="11017224" cy="646331"/>
          </a:xfrm>
          <a:prstGeom prst="rect">
            <a:avLst/>
          </a:prstGeom>
          <a:solidFill>
            <a:srgbClr val="FEFFF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/>
              <a:t>Archives with open data access</a:t>
            </a:r>
            <a:r>
              <a:rPr lang="en-GB" dirty="0" smtClean="0"/>
              <a:t>: </a:t>
            </a:r>
            <a:r>
              <a:rPr lang="en-GB" i="1" dirty="0" smtClean="0"/>
              <a:t>Archives should provide universal access to space observatory public data (early nineties IUE and HST archive developments: EUROPE-NASA)</a:t>
            </a:r>
            <a:endParaRPr lang="en-GB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528048" y="1700808"/>
            <a:ext cx="5040560" cy="800219"/>
          </a:xfrm>
          <a:prstGeom prst="rect">
            <a:avLst/>
          </a:prstGeom>
          <a:solidFill>
            <a:srgbClr val="FEFFF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/>
              <a:t>Virtual Observatory (VO)</a:t>
            </a:r>
            <a:r>
              <a:rPr lang="en-GB" dirty="0" smtClean="0"/>
              <a:t>: </a:t>
            </a:r>
            <a:r>
              <a:rPr lang="en-GB" sz="1400" dirty="0" smtClean="0"/>
              <a:t>some of the tools were first associated with XSA, i.e. recently  </a:t>
            </a:r>
            <a:r>
              <a:rPr lang="en-GB" sz="1400" b="1" dirty="0" err="1" smtClean="0">
                <a:solidFill>
                  <a:schemeClr val="accent1">
                    <a:lumMod val="75000"/>
                  </a:schemeClr>
                </a:solidFill>
              </a:rPr>
              <a:t>ESAsky</a:t>
            </a:r>
            <a:r>
              <a:rPr lang="en-GB" sz="1400" dirty="0" smtClean="0"/>
              <a:t> (A.S.: M. Rosa, A. Pollock)</a:t>
            </a:r>
            <a:endParaRPr lang="en-GB" sz="1400" b="1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588" y="44624"/>
            <a:ext cx="8548860" cy="62836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608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209320"/>
            <a:ext cx="5084398" cy="38119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768" y="260648"/>
            <a:ext cx="4104456" cy="533673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XSA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UI functionalities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44072" y="908720"/>
            <a:ext cx="5184576" cy="3016210"/>
          </a:xfrm>
          <a:prstGeom prst="rect">
            <a:avLst/>
          </a:prstGeom>
          <a:solidFill>
            <a:srgbClr val="FEFFF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The User Interface allows:</a:t>
            </a:r>
          </a:p>
          <a:p>
            <a:endParaRPr lang="en-GB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1400" dirty="0" smtClean="0"/>
              <a:t>Flexible searches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GB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1400" dirty="0"/>
              <a:t>D</a:t>
            </a:r>
            <a:r>
              <a:rPr lang="en-GB" sz="1400" dirty="0" smtClean="0"/>
              <a:t>ownloads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GB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1400" dirty="0"/>
              <a:t>V</a:t>
            </a:r>
            <a:r>
              <a:rPr lang="en-GB" sz="1400" dirty="0" smtClean="0"/>
              <a:t>isualization.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GB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1400" dirty="0"/>
              <a:t>On-the-fly interactive data analysis via RISA.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GB" sz="14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1400" b="1" dirty="0" smtClean="0"/>
              <a:t>Soon!</a:t>
            </a:r>
            <a:r>
              <a:rPr lang="en-GB" sz="1400" dirty="0" smtClean="0"/>
              <a:t> </a:t>
            </a:r>
            <a:r>
              <a:rPr lang="en-GB" sz="1400" u="sng" dirty="0" smtClean="0"/>
              <a:t>Upper Limits </a:t>
            </a:r>
            <a:r>
              <a:rPr lang="en-GB" sz="1400" dirty="0" smtClean="0"/>
              <a:t>searches in a parallel UL DB that is updated when new observation are ingested.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1" y="980728"/>
            <a:ext cx="4824536" cy="5176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908720"/>
            <a:ext cx="6392793" cy="5176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10344472" y="4365104"/>
            <a:ext cx="1362367" cy="698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616280" y="3429000"/>
            <a:ext cx="1750111" cy="12219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1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90" t="5566"/>
          <a:stretch/>
        </p:blipFill>
        <p:spPr>
          <a:xfrm>
            <a:off x="407368" y="44624"/>
            <a:ext cx="11305256" cy="61092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95400" y="90872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4927087"/>
            <a:ext cx="1224136" cy="102395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6" idx="0"/>
          </p:cNvCxnSpPr>
          <p:nvPr/>
        </p:nvCxnSpPr>
        <p:spPr>
          <a:xfrm>
            <a:off x="2567608" y="3789040"/>
            <a:ext cx="1044116" cy="11380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12" y="1959529"/>
            <a:ext cx="1669068" cy="1417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2682830"/>
            <a:ext cx="2250554" cy="17939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Straight Arrow Connector 17"/>
          <p:cNvCxnSpPr/>
          <p:nvPr/>
        </p:nvCxnSpPr>
        <p:spPr>
          <a:xfrm flipV="1">
            <a:off x="2329403" y="3717032"/>
            <a:ext cx="2830493" cy="18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73542" y="2852936"/>
            <a:ext cx="137327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16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6504"/>
            <a:ext cx="9649072" cy="6430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404664"/>
            <a:ext cx="2370033" cy="2016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4725144"/>
            <a:ext cx="1944880" cy="1664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6" y="3363254"/>
            <a:ext cx="2952329" cy="233480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0699993" rev="0"/>
            </a:camera>
            <a:lightRig rig="threePt" dir="t"/>
          </a:scene3d>
        </p:spPr>
      </p:pic>
      <p:cxnSp>
        <p:nvCxnSpPr>
          <p:cNvPr id="9" name="Straight Arrow Connector 8"/>
          <p:cNvCxnSpPr/>
          <p:nvPr/>
        </p:nvCxnSpPr>
        <p:spPr>
          <a:xfrm flipV="1">
            <a:off x="8040216" y="2420888"/>
            <a:ext cx="504056" cy="15841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5484264" y="4077072"/>
            <a:ext cx="1331816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472264" y="4437112"/>
            <a:ext cx="576063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5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71464" y="44624"/>
            <a:ext cx="9019818" cy="6370757"/>
            <a:chOff x="1271464" y="116632"/>
            <a:chExt cx="9019818" cy="63707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464" y="116632"/>
              <a:ext cx="9019818" cy="63622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8184232" y="3267991"/>
              <a:ext cx="504056" cy="5521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7688" y="3381970"/>
              <a:ext cx="3528392" cy="3105419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>
              <a:endCxn id="6" idx="3"/>
            </p:cNvCxnSpPr>
            <p:nvPr/>
          </p:nvCxnSpPr>
          <p:spPr>
            <a:xfrm flipH="1">
              <a:off x="6816080" y="3914632"/>
              <a:ext cx="1860749" cy="10200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8688288" y="3393400"/>
              <a:ext cx="1440160" cy="11754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1242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336295"/>
            <a:ext cx="12025336" cy="5564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79576" y="-49519"/>
            <a:ext cx="6105525" cy="46166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</a:rPr>
              <a:t>The EPIC Stacked </a:t>
            </a:r>
            <a:r>
              <a:rPr lang="en-US" sz="2400" kern="0" dirty="0" smtClean="0">
                <a:solidFill>
                  <a:schemeClr val="accent1">
                    <a:lumMod val="75000"/>
                  </a:schemeClr>
                </a:solidFill>
              </a:rPr>
              <a:t>Catalogue</a:t>
            </a:r>
            <a:endParaRPr lang="en-GB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3501008"/>
            <a:ext cx="3240360" cy="276719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9912424" y="2204864"/>
            <a:ext cx="628786" cy="12721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728" y="217130"/>
            <a:ext cx="6583611" cy="430887"/>
          </a:xfrm>
        </p:spPr>
        <p:txBody>
          <a:bodyPr/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On-the-fly data analysis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XMM-Newton Science Archive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9" y="946594"/>
            <a:ext cx="8889673" cy="52565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2135560" y="3645024"/>
            <a:ext cx="2939152" cy="2073195"/>
            <a:chOff x="2135560" y="3645024"/>
            <a:chExt cx="2939152" cy="2073195"/>
          </a:xfrm>
        </p:grpSpPr>
        <p:pic>
          <p:nvPicPr>
            <p:cNvPr id="7" name="Picture 6" descr="XMM-Newton Science Archive - Google Chrome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4" t="24932" r="19436" b="14733"/>
            <a:stretch/>
          </p:blipFill>
          <p:spPr>
            <a:xfrm>
              <a:off x="2783632" y="3645024"/>
              <a:ext cx="2291080" cy="207319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2135560" y="4797152"/>
              <a:ext cx="380424" cy="2729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  <p:cxnSp>
          <p:nvCxnSpPr>
            <p:cNvPr id="15" name="Straight Arrow Connector 14"/>
            <p:cNvCxnSpPr>
              <a:stCxn id="9" idx="7"/>
            </p:cNvCxnSpPr>
            <p:nvPr/>
          </p:nvCxnSpPr>
          <p:spPr>
            <a:xfrm flipV="1">
              <a:off x="2460272" y="4365106"/>
              <a:ext cx="323360" cy="47201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"/>
          <p:cNvSpPr/>
          <p:nvPr/>
        </p:nvSpPr>
        <p:spPr>
          <a:xfrm>
            <a:off x="222296" y="17772015"/>
            <a:ext cx="12601529" cy="78058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387850">
              <a:defRPr sz="8600"/>
            </a:pP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96" y="1772816"/>
            <a:ext cx="6184026" cy="4212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874586"/>
            <a:ext cx="6212319" cy="54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Oval 23"/>
          <p:cNvSpPr/>
          <p:nvPr/>
        </p:nvSpPr>
        <p:spPr>
          <a:xfrm>
            <a:off x="3518684" y="3742660"/>
            <a:ext cx="705108" cy="272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068778" y="3284984"/>
            <a:ext cx="1091117" cy="4576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85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8" b="11750"/>
          <a:stretch/>
        </p:blipFill>
        <p:spPr>
          <a:xfrm>
            <a:off x="701453" y="926870"/>
            <a:ext cx="10357048" cy="5328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018679" y="430503"/>
            <a:ext cx="4402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chemeClr val="accent1">
                    <a:lumMod val="75000"/>
                  </a:schemeClr>
                </a:solidFill>
              </a:rPr>
              <a:t>The RGS spectra viewer 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1" y="2721176"/>
            <a:ext cx="1385436" cy="399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764704"/>
            <a:ext cx="9389812" cy="52250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2711624" y="791018"/>
            <a:ext cx="9397045" cy="5086254"/>
            <a:chOff x="2723206" y="892168"/>
            <a:chExt cx="9185536" cy="5199680"/>
          </a:xfrm>
        </p:grpSpPr>
        <p:pic>
          <p:nvPicPr>
            <p:cNvPr id="2" name="Picture 1" descr="XMM-Newton Science Archive - Google Chrom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77" y="1628800"/>
              <a:ext cx="4661897" cy="4463048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162275" y="2276872"/>
              <a:ext cx="1362367" cy="6983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97" b="6875"/>
            <a:stretch/>
          </p:blipFill>
          <p:spPr>
            <a:xfrm>
              <a:off x="2733613" y="892168"/>
              <a:ext cx="9175129" cy="50459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23206" y="2348880"/>
              <a:ext cx="2824426" cy="3102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863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96752"/>
            <a:ext cx="5451082" cy="4689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05" y="1772817"/>
            <a:ext cx="5472781" cy="4424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359696" y="260648"/>
            <a:ext cx="4751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chemeClr val="accent1">
                    <a:lumMod val="75000"/>
                  </a:schemeClr>
                </a:solidFill>
              </a:rPr>
              <a:t>Search on a list of targets 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423592" y="1052736"/>
            <a:ext cx="6408712" cy="4401205"/>
          </a:xfrm>
          <a:prstGeom prst="rect">
            <a:avLst/>
          </a:prstGeom>
          <a:solidFill>
            <a:srgbClr val="92D050">
              <a:alpha val="42000"/>
            </a:srgbClr>
          </a:solidFill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40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The Data Content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Data Exploration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Data Access</a:t>
            </a:r>
            <a:endParaRPr lang="en-GB" sz="3200" dirty="0"/>
          </a:p>
          <a:p>
            <a:pPr algn="ctr"/>
            <a:r>
              <a:rPr lang="en-GB" sz="4000" dirty="0" smtClean="0"/>
              <a:t>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954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124744"/>
            <a:ext cx="7488832" cy="4419606"/>
          </a:xfrm>
          <a:prstGeom prst="rect">
            <a:avLst/>
          </a:prstGeom>
          <a:solidFill>
            <a:srgbClr val="B0D1A3">
              <a:alpha val="89804"/>
            </a:srgbClr>
          </a:solidFill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143672" y="188640"/>
            <a:ext cx="6105525" cy="46166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600" kern="0" dirty="0" smtClean="0">
                <a:solidFill>
                  <a:schemeClr val="accent1">
                    <a:lumMod val="75000"/>
                  </a:schemeClr>
                </a:solidFill>
              </a:rPr>
              <a:t>On-the-fly reprocess</a:t>
            </a:r>
            <a:endParaRPr lang="en-GB" sz="36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67408" y="260648"/>
            <a:ext cx="9361040" cy="5832648"/>
          </a:xfrm>
          <a:prstGeom prst="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408" y="2954549"/>
            <a:ext cx="9289032" cy="1736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000147"/>
            <a:ext cx="5736833" cy="1883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4908353"/>
            <a:ext cx="3420152" cy="1231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5013176"/>
            <a:ext cx="3194581" cy="920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92" y="332656"/>
            <a:ext cx="9505056" cy="6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495600" y="620688"/>
            <a:ext cx="6408712" cy="3170099"/>
          </a:xfrm>
          <a:prstGeom prst="rect">
            <a:avLst/>
          </a:prstGeom>
          <a:solidFill>
            <a:srgbClr val="92D050">
              <a:alpha val="42000"/>
            </a:srgbClr>
          </a:solidFill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Direct Data Selection 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and Download</a:t>
            </a:r>
          </a:p>
          <a:p>
            <a:pPr algn="ctr"/>
            <a:r>
              <a:rPr lang="en-GB" sz="4000" dirty="0" smtClean="0"/>
              <a:t> </a:t>
            </a:r>
            <a:endParaRPr lang="en-GB" sz="4000" dirty="0"/>
          </a:p>
        </p:txBody>
      </p:sp>
      <p:sp>
        <p:nvSpPr>
          <p:cNvPr id="3" name="Rectangle 2"/>
          <p:cNvSpPr/>
          <p:nvPr/>
        </p:nvSpPr>
        <p:spPr>
          <a:xfrm>
            <a:off x="2495600" y="3856980"/>
            <a:ext cx="6408712" cy="2308324"/>
          </a:xfrm>
          <a:prstGeom prst="rect">
            <a:avLst/>
          </a:prstGeom>
          <a:solidFill>
            <a:srgbClr val="FFFFCC">
              <a:alpha val="33000"/>
            </a:srgbClr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Command </a:t>
            </a:r>
            <a:r>
              <a:rPr lang="en-GB" dirty="0"/>
              <a:t>line and URL access to the DB.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Direct queries to the XSA Database via Table Access Protocol (TAP) using ADQL language.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err="1"/>
              <a:t>Astroquery</a:t>
            </a:r>
            <a:endParaRPr lang="en-GB" dirty="0"/>
          </a:p>
          <a:p>
            <a:pPr>
              <a:buClr>
                <a:schemeClr val="accent1">
                  <a:lumMod val="75000"/>
                </a:schemeClr>
              </a:buClr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389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2" y="801606"/>
            <a:ext cx="7464152" cy="5598114"/>
          </a:xfrm>
          <a:prstGeom prst="rect">
            <a:avLst/>
          </a:prstGeom>
        </p:spPr>
      </p:pic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2219360" y="345987"/>
            <a:ext cx="6900976" cy="87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Tx/>
              <a:buFontTx/>
              <a:buNone/>
            </a:pPr>
            <a:r>
              <a:rPr lang="en-US" altLang="en-US" sz="1661" b="1" dirty="0">
                <a:solidFill>
                  <a:schemeClr val="accent1">
                    <a:lumMod val="75000"/>
                  </a:schemeClr>
                </a:solidFill>
              </a:rPr>
              <a:t>       </a:t>
            </a:r>
            <a:r>
              <a:rPr lang="en-US" altLang="en-US" sz="2030" b="1" dirty="0">
                <a:solidFill>
                  <a:schemeClr val="accent1">
                    <a:lumMod val="75000"/>
                  </a:schemeClr>
                </a:solidFill>
              </a:rPr>
              <a:t>Direct data access: Command line &amp; URL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2030" b="1" dirty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  <a:r>
              <a:rPr lang="en-US" altLang="en-US" sz="1846" b="1" dirty="0">
                <a:solidFill>
                  <a:schemeClr val="accent1">
                    <a:lumMod val="75000"/>
                  </a:schemeClr>
                </a:solidFill>
              </a:rPr>
              <a:t>http://nxsa.esac.esa.int/#aio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0" y="816073"/>
            <a:ext cx="7200800" cy="5421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618" y="835587"/>
            <a:ext cx="7128792" cy="53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4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561019" y="384024"/>
            <a:ext cx="7377030" cy="79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3193" rIns="83064" bIns="43193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30" b="1" dirty="0">
                <a:solidFill>
                  <a:srgbClr val="FFFFFF"/>
                </a:solidFill>
              </a:rPr>
              <a:t>      </a:t>
            </a:r>
            <a:r>
              <a:rPr lang="en-US" altLang="en-US" sz="2030" b="1" dirty="0">
                <a:solidFill>
                  <a:srgbClr val="0070C0"/>
                </a:solidFill>
              </a:rPr>
              <a:t>TAP queries to the XSA database via TOPCAT</a:t>
            </a:r>
          </a:p>
          <a:p>
            <a:pPr eaLnBrk="1" hangingPunct="1">
              <a:buClrTx/>
            </a:pPr>
            <a:r>
              <a:rPr lang="en-US" altLang="en-US" sz="1846" b="1" dirty="0">
                <a:solidFill>
                  <a:srgbClr val="0070C0"/>
                </a:solidFill>
              </a:rPr>
              <a:t>                      http://nxsa.esac.esa.int/#tap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804017"/>
            <a:ext cx="7560840" cy="5555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23" y="1176670"/>
            <a:ext cx="4723418" cy="2175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323" y="836712"/>
            <a:ext cx="6576886" cy="5347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717032"/>
            <a:ext cx="49368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34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908720"/>
            <a:ext cx="5328592" cy="5078313"/>
          </a:xfrm>
          <a:prstGeom prst="rect">
            <a:avLst/>
          </a:prstGeom>
          <a:solidFill>
            <a:srgbClr val="FFFFCC">
              <a:alpha val="33000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specific </a:t>
            </a:r>
            <a:r>
              <a:rPr lang="en-GB" dirty="0" err="1"/>
              <a:t>Astroquery</a:t>
            </a:r>
            <a:r>
              <a:rPr lang="en-GB" dirty="0"/>
              <a:t> module for </a:t>
            </a:r>
            <a:r>
              <a:rPr lang="en-GB" dirty="0" smtClean="0"/>
              <a:t>XMM-Newton, </a:t>
            </a:r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</a:rPr>
              <a:t>astroquery.esa.xmm_newton</a:t>
            </a:r>
            <a:r>
              <a:rPr lang="en-GB" b="1" dirty="0" smtClean="0"/>
              <a:t> </a:t>
            </a:r>
            <a:r>
              <a:rPr lang="en-GB" dirty="0" smtClean="0"/>
              <a:t>has been </a:t>
            </a:r>
            <a:r>
              <a:rPr lang="en-GB" dirty="0"/>
              <a:t>installed, </a:t>
            </a:r>
            <a:r>
              <a:rPr lang="en-GB" dirty="0" smtClean="0"/>
              <a:t>and more functionalities are being added regularly </a:t>
            </a:r>
          </a:p>
          <a:p>
            <a:r>
              <a:rPr lang="en-GB" dirty="0" smtClean="0"/>
              <a:t>(see:  </a:t>
            </a:r>
            <a:r>
              <a:rPr lang="en-GB" dirty="0">
                <a:hlinkClick r:id="rId3"/>
              </a:rPr>
              <a:t>http://nxsa.esac.esa.int/nxsa-web/#</a:t>
            </a:r>
            <a:r>
              <a:rPr lang="en-GB" dirty="0" smtClean="0">
                <a:hlinkClick r:id="rId3"/>
              </a:rPr>
              <a:t>astroquery</a:t>
            </a:r>
            <a:r>
              <a:rPr lang="en-GB" dirty="0" smtClean="0"/>
              <a:t> </a:t>
            </a:r>
            <a:r>
              <a:rPr lang="en-GB" dirty="0" smtClean="0">
                <a:hlinkClick r:id="rId4"/>
              </a:rPr>
              <a:t>)</a:t>
            </a:r>
          </a:p>
          <a:p>
            <a:endParaRPr lang="en-GB" dirty="0">
              <a:hlinkClick r:id="rId4"/>
            </a:endParaRPr>
          </a:p>
          <a:p>
            <a:r>
              <a:rPr lang="en-GB" dirty="0"/>
              <a:t>See examples </a:t>
            </a:r>
            <a:r>
              <a:rPr lang="en-GB" dirty="0" smtClean="0"/>
              <a:t>also at:</a:t>
            </a:r>
          </a:p>
          <a:p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://astroquery.readthedocs.io/en/latest/esa/xmm_newton.html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Jupyter</a:t>
            </a:r>
            <a:r>
              <a:rPr lang="en-GB" dirty="0"/>
              <a:t> installation at:</a:t>
            </a:r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jupyter.org/install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919536" y="260648"/>
            <a:ext cx="7011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Query XSA using an </a:t>
            </a:r>
            <a:r>
              <a:rPr lang="en-GB" sz="2400" b="1" dirty="0" err="1">
                <a:solidFill>
                  <a:srgbClr val="0070C0"/>
                </a:solidFill>
              </a:rPr>
              <a:t>Astroquery</a:t>
            </a:r>
            <a:r>
              <a:rPr lang="en-GB" sz="2400" b="1" dirty="0">
                <a:solidFill>
                  <a:srgbClr val="0070C0"/>
                </a:solidFill>
              </a:rPr>
              <a:t> module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968" y="877168"/>
            <a:ext cx="5976664" cy="54321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2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7" y="692696"/>
            <a:ext cx="6912768" cy="575542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XSA related Tools: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Upper Limit Tool </a:t>
            </a:r>
            <a:b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2"/>
              </a:rPr>
              <a:t>http://www.cosmos.esa.int/web/xmm-newton/uls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2"/>
              </a:rPr>
              <a:t>  </a:t>
            </a:r>
            <a:endParaRPr lang="en-US" altLang="en-US" sz="1200" dirty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BiRD: Browsing interface for RGS Data </a:t>
            </a:r>
            <a:b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http://www.cosmos.esa.int/web/xmm-newton/bird 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 </a:t>
            </a:r>
            <a:endParaRPr lang="en-US" altLang="en-US" sz="1200" dirty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Slew Survey Latest Results </a:t>
            </a:r>
            <a:b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http://www.cosmos.esa.int/web/xmm-newton/latest-slew-results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  <a:hlinkClick r:id="rId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Documents</a:t>
            </a: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SAS </a:t>
            </a: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Threads: 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5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5"/>
              </a:rPr>
              <a:t>    </a:t>
            </a:r>
            <a:r>
              <a:rPr lang="en-US" altLang="en-US" sz="1200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5"/>
              </a:rPr>
              <a:t>http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n-US" altLang="en-US" sz="1200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5"/>
              </a:rPr>
              <a:t>www.cosmos.esa.int/web/xmm-newton/sas-threads</a:t>
            </a:r>
            <a:endParaRPr lang="en-US" altLang="en-US" sz="1200" dirty="0" smtClean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 smtClean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SAS User Guide: 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   </a:t>
            </a:r>
            <a:r>
              <a:rPr lang="en-US" altLang="en-US" sz="1200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http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://</a:t>
            </a:r>
            <a:r>
              <a:rPr lang="en-US" altLang="en-US" sz="1200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xmm-tools.cosmos.esa.int/external/xmm_user_support/documentation/sas_usg/USG</a:t>
            </a:r>
            <a:endParaRPr lang="en-US" altLang="en-US" sz="1200" dirty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SAS Workshops: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7"/>
              </a:rPr>
              <a:t>    http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7"/>
              </a:rPr>
              <a:t>://www.cosmos.esa.int/web/xmm-newton/sas-workshops</a:t>
            </a:r>
            <a:endParaRPr lang="en-US" altLang="en-US" sz="1200" dirty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4D4F53"/>
              </a:solidFill>
              <a:latin typeface="Calibri" panose="020F050202020403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Data Files Handbook </a:t>
            </a:r>
            <a:b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200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8"/>
              </a:rPr>
              <a:t>://xmm-tools.cosmos.esa.int/external/xmm_user_support/documentation/dfhb/   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9"/>
              </a:rPr>
              <a:t>   </a:t>
            </a:r>
            <a:endParaRPr lang="en-US" altLang="en-US" sz="1200" dirty="0">
              <a:solidFill>
                <a:srgbClr val="4D4F53"/>
              </a:solidFill>
              <a:latin typeface="Calibri" panose="020F050202020403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Pipeline Products </a:t>
            </a: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Description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10"/>
              </a:rPr>
              <a:t>     https</a:t>
            </a:r>
            <a:r>
              <a:rPr lang="en-US" altLang="en-US" sz="1200" dirty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10"/>
              </a:rPr>
              <a:t>://xmm-tools.cosmos.esa.int/external/xmm_obs_info/odf/data/docs/XMM-SOC-GEN-ICD-0024.pdf </a:t>
            </a:r>
            <a:endParaRPr lang="en-US" altLang="en-US" sz="1200" dirty="0" smtClean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  <a:hlinkClick r:id="rId1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3366"/>
              </a:solidFill>
              <a:latin typeface="Calibri" panose="020F0502020204030204" pitchFamily="34" charset="0"/>
              <a:cs typeface="Arial" panose="020B0604020202020204" pitchFamily="34" charset="0"/>
              <a:hlinkClick r:id="rId1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10"/>
              </a:rPr>
              <a:t>(search for “XSA archive XMM’’ in </a:t>
            </a:r>
            <a:r>
              <a:rPr lang="en-US" altLang="en-US" sz="1200" i="1" dirty="0" err="1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10"/>
              </a:rPr>
              <a:t>youtube</a:t>
            </a:r>
            <a:r>
              <a:rPr lang="en-US" altLang="en-US" sz="1200" i="1" dirty="0" smtClean="0">
                <a:solidFill>
                  <a:srgbClr val="003366"/>
                </a:solidFill>
                <a:latin typeface="Calibri" panose="020F0502020204030204" pitchFamily="34" charset="0"/>
                <a:cs typeface="Arial" panose="020B0604020202020204" pitchFamily="34" charset="0"/>
                <a:hlinkClick r:id="rId10"/>
              </a:rPr>
              <a:t>!) </a:t>
            </a:r>
            <a:endParaRPr lang="en-US" altLang="en-US" sz="1200" i="1" dirty="0">
              <a:solidFill>
                <a:srgbClr val="4D4F53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2676" y="188640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Other useful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tools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6120" y="332656"/>
            <a:ext cx="4618234" cy="41151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6040" y="1165577"/>
            <a:ext cx="3221439" cy="4298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6200" y="2810271"/>
            <a:ext cx="4176303" cy="35388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04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423592" y="1268760"/>
            <a:ext cx="6408712" cy="4401205"/>
          </a:xfrm>
          <a:prstGeom prst="rect">
            <a:avLst/>
          </a:prstGeom>
          <a:solidFill>
            <a:srgbClr val="92D050">
              <a:alpha val="42000"/>
            </a:srgbClr>
          </a:solidFill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4000" dirty="0" smtClean="0"/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Q&amp;A</a:t>
            </a:r>
          </a:p>
          <a:p>
            <a:pPr algn="ctr"/>
            <a:endParaRPr lang="en-GB" sz="4000" dirty="0" smtClean="0"/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Hands-on</a:t>
            </a:r>
          </a:p>
          <a:p>
            <a:pPr algn="ctr"/>
            <a:r>
              <a:rPr lang="en-GB" sz="4000" dirty="0" smtClean="0"/>
              <a:t>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394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332656"/>
            <a:ext cx="9566461" cy="430887"/>
          </a:xfrm>
        </p:spPr>
        <p:txBody>
          <a:bodyPr/>
          <a:lstStyle/>
          <a:p>
            <a:r>
              <a:rPr lang="en-GB" b="1" dirty="0" smtClean="0"/>
              <a:t>XMM-Newton Data from Instruments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196752"/>
            <a:ext cx="5649576" cy="3700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336" y="980728"/>
            <a:ext cx="56166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  <a:r>
              <a:rPr lang="en-GB" dirty="0" smtClean="0"/>
              <a:t> astronomical instruments acquire data </a:t>
            </a:r>
            <a:r>
              <a:rPr lang="en-GB" u="sng" dirty="0" smtClean="0">
                <a:solidFill>
                  <a:schemeClr val="accent1">
                    <a:lumMod val="75000"/>
                  </a:schemeClr>
                </a:solidFill>
              </a:rPr>
              <a:t>simultaneously:</a:t>
            </a: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3 European Photon Image (EPIC) CCD cameras (PN, MOS1 and MOS2): </a:t>
            </a:r>
            <a:r>
              <a:rPr lang="en-GB" sz="1600" dirty="0" smtClean="0"/>
              <a:t>with 3 </a:t>
            </a:r>
            <a:r>
              <a:rPr lang="en-GB" sz="1600" dirty="0"/>
              <a:t>S</a:t>
            </a:r>
            <a:r>
              <a:rPr lang="en-GB" sz="1600" dirty="0" smtClean="0"/>
              <a:t>cience Filters (+cal.) and several operating modes (FF, Large window, Small window, Timing), most efficient in the 0.2-10.0 </a:t>
            </a:r>
            <a:r>
              <a:rPr lang="en-GB" sz="1600" dirty="0" err="1" smtClean="0"/>
              <a:t>keV</a:t>
            </a:r>
            <a:r>
              <a:rPr lang="en-GB" sz="1600" dirty="0" smtClean="0"/>
              <a:t> energy range </a:t>
            </a:r>
            <a:r>
              <a:rPr lang="en-GB" sz="1600" dirty="0" smtClean="0">
                <a:sym typeface="Wingdings" panose="05000000000000000000" pitchFamily="2" charset="2"/>
              </a:rPr>
              <a:t> Images, Spectra, Light curves</a:t>
            </a:r>
            <a:endParaRPr lang="en-GB" sz="1600" dirty="0" smtClean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2 Reflection Grating Spectrometers </a:t>
            </a:r>
            <a:r>
              <a:rPr lang="en-GB" dirty="0"/>
              <a:t>(RGS</a:t>
            </a:r>
            <a:r>
              <a:rPr lang="en-GB" dirty="0" smtClean="0"/>
              <a:t>), </a:t>
            </a:r>
            <a:r>
              <a:rPr lang="en-GB" sz="1600" dirty="0" smtClean="0"/>
              <a:t>most sensitive in the 0.3 to 2.1 energy range</a:t>
            </a:r>
            <a:r>
              <a:rPr lang="en-GB" dirty="0"/>
              <a:t>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sz="1600" dirty="0" smtClean="0">
                <a:sym typeface="Wingdings" panose="05000000000000000000" pitchFamily="2" charset="2"/>
              </a:rPr>
              <a:t>High Resolution Spectra</a:t>
            </a:r>
            <a:endParaRPr lang="en-GB" sz="1600" dirty="0" smtClean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a</a:t>
            </a:r>
            <a:r>
              <a:rPr lang="en-GB" dirty="0" smtClean="0"/>
              <a:t>n Optical Monitor, </a:t>
            </a:r>
            <a:r>
              <a:rPr lang="en-GB" sz="1600" dirty="0" smtClean="0"/>
              <a:t>with 7 broadband filters in the Optical and UV bands </a:t>
            </a:r>
            <a:r>
              <a:rPr lang="en-GB" sz="1600" dirty="0" smtClean="0">
                <a:sym typeface="Wingdings" panose="05000000000000000000" pitchFamily="2" charset="2"/>
              </a:rPr>
              <a:t> Images, Spectra, Light curves</a:t>
            </a:r>
            <a:endParaRPr lang="en-GB" sz="1600" dirty="0" smtClean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p</a:t>
            </a:r>
            <a:r>
              <a:rPr lang="en-GB" dirty="0" smtClean="0"/>
              <a:t>lus a Radiation Monitor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XMM-Newton Data Files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6170" y="1052736"/>
            <a:ext cx="77774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Basically 3 types of data are stored in the archive: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ODF </a:t>
            </a:r>
            <a:r>
              <a:rPr lang="en-GB" dirty="0" smtClean="0"/>
              <a:t>observations data files: semi-raw data (housekeeping Telemetry)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SDF </a:t>
            </a:r>
            <a:r>
              <a:rPr lang="en-GB" dirty="0" smtClean="0"/>
              <a:t>slew observations data files: semi-raw slew </a:t>
            </a:r>
            <a:r>
              <a:rPr lang="en-GB" dirty="0"/>
              <a:t>data</a:t>
            </a: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PPS </a:t>
            </a:r>
            <a:r>
              <a:rPr lang="en-GB" dirty="0" smtClean="0"/>
              <a:t>pipeline processed pointed and slew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+ catalogues</a:t>
            </a:r>
          </a:p>
          <a:p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dirty="0" smtClean="0"/>
              <a:t>PPS Data Files 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://xmm-tools.cosmos.esa.int/external/xmm_user_support/documentation/dfhb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/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(table 37)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5360" y="3861048"/>
            <a:ext cx="7200800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obsidentif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UEEE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TTTTTT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SXXX.ZZZ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684394"/>
              </p:ext>
            </p:extLst>
          </p:nvPr>
        </p:nvGraphicFramePr>
        <p:xfrm>
          <a:off x="8245075" y="1268760"/>
          <a:ext cx="3024335" cy="4320477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accent1"/>
                  </a:outerShdw>
                </a:effectLst>
              </a:tblPr>
              <a:tblGrid>
                <a:gridCol w="923219">
                  <a:extLst>
                    <a:ext uri="{9D8B030D-6E8A-4147-A177-3AD203B41FA5}">
                      <a16:colId xmlns:a16="http://schemas.microsoft.com/office/drawing/2014/main" val="52451598"/>
                    </a:ext>
                  </a:extLst>
                </a:gridCol>
                <a:gridCol w="2101116">
                  <a:extLst>
                    <a:ext uri="{9D8B030D-6E8A-4147-A177-3AD203B41FA5}">
                      <a16:colId xmlns:a16="http://schemas.microsoft.com/office/drawing/2014/main" val="283332258"/>
                    </a:ext>
                  </a:extLst>
                </a:gridCol>
              </a:tblGrid>
              <a:tr h="44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Field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032480"/>
                  </a:ext>
                </a:extLst>
              </a:tr>
              <a:tr h="2317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 product or C cat cmatch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37084"/>
                  </a:ext>
                </a:extLst>
              </a:tr>
              <a:tr h="45377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obsidentif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observation identifier, 10 digit: </a:t>
                      </a:r>
                      <a:r>
                        <a:rPr lang="en-GB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PPPPPPOOLL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925545"/>
                  </a:ext>
                </a:extLst>
              </a:tr>
              <a:tr h="453772">
                <a:tc>
                  <a:txBody>
                    <a:bodyPr/>
                    <a:lstStyle/>
                    <a:p>
                      <a:pPr algn="l" fontAlgn="ctr"/>
                      <a:r>
                        <a:rPr lang="en-GB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instrument, or data source, identifier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188089"/>
                  </a:ext>
                </a:extLst>
              </a:tr>
              <a:tr h="2317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Exposure flag (1 character)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370686"/>
                  </a:ext>
                </a:extLst>
              </a:tr>
              <a:tr h="453772">
                <a:tc>
                  <a:txBody>
                    <a:bodyPr/>
                    <a:lstStyle/>
                    <a:p>
                      <a:pPr algn="l" fontAlgn="ctr"/>
                      <a:r>
                        <a:rPr lang="en-GB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EEE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exposure number within the observation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109781"/>
                  </a:ext>
                </a:extLst>
              </a:tr>
              <a:tr h="2317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TTTTTT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product type (6 digits)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771986"/>
                  </a:ext>
                </a:extLst>
              </a:tr>
              <a:tr h="907541">
                <a:tc>
                  <a:txBody>
                    <a:bodyPr/>
                    <a:lstStyle/>
                    <a:p>
                      <a:pPr algn="l" fontAlgn="ctr"/>
                      <a:r>
                        <a:rPr lang="en-GB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Data subset number (1 character, differentiates energy bands, OM science windows, etc.)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805878"/>
                  </a:ext>
                </a:extLst>
              </a:tr>
              <a:tr h="680656">
                <a:tc>
                  <a:txBody>
                    <a:bodyPr/>
                    <a:lstStyle/>
                    <a:p>
                      <a:pPr algn="l" fontAlgn="ctr"/>
                      <a:r>
                        <a:rPr lang="en-GB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XXX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Source number or slew step number (3 characters, hexadecimal)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147226"/>
                  </a:ext>
                </a:extLst>
              </a:tr>
              <a:tr h="2317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ZZZ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File format (3 characters)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6C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12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5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XMM-Newton Catalogues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0900" y="836712"/>
            <a:ext cx="63471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1"/>
                </a:solidFill>
              </a:rPr>
              <a:t>4XMM-DR10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dirty="0" smtClean="0"/>
              <a:t>Fully regenerated catalogues: </a:t>
            </a:r>
            <a:r>
              <a:rPr lang="en-GB" dirty="0" smtClean="0"/>
              <a:t>1XMM, 2XMM, 3XMM and </a:t>
            </a:r>
            <a:r>
              <a:rPr lang="en-GB" dirty="0" smtClean="0"/>
              <a:t>4XMM, </a:t>
            </a:r>
            <a:r>
              <a:rPr lang="en-GB" dirty="0" smtClean="0"/>
              <a:t>plus incremental catalogues produced by </a:t>
            </a:r>
            <a:r>
              <a:rPr lang="en-GB" dirty="0" smtClean="0"/>
              <a:t>Survey </a:t>
            </a:r>
            <a:r>
              <a:rPr lang="en-GB" dirty="0" smtClean="0"/>
              <a:t>Science Centre consortium (Webb+ </a:t>
            </a:r>
            <a:r>
              <a:rPr lang="en-GB" dirty="0" smtClean="0">
                <a:hlinkClick r:id="rId2"/>
              </a:rPr>
              <a:t>2020A&amp;A</a:t>
            </a:r>
            <a:r>
              <a:rPr lang="en-GB" dirty="0">
                <a:hlinkClick r:id="rId2"/>
              </a:rPr>
              <a:t>...</a:t>
            </a:r>
            <a:r>
              <a:rPr lang="en-GB" dirty="0" smtClean="0">
                <a:hlinkClick r:id="rId2"/>
              </a:rPr>
              <a:t>641A.136W</a:t>
            </a:r>
            <a:r>
              <a:rPr lang="en-GB" dirty="0" smtClean="0"/>
              <a:t>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chemeClr val="accent1"/>
                </a:solidFill>
              </a:rPr>
              <a:t>4XMM-DR10s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dirty="0" smtClean="0"/>
              <a:t>Since DR7 there are also full </a:t>
            </a:r>
            <a:r>
              <a:rPr lang="en-GB" b="1" dirty="0" smtClean="0">
                <a:solidFill>
                  <a:schemeClr val="accent1"/>
                </a:solidFill>
              </a:rPr>
              <a:t>stacked catalogues</a:t>
            </a:r>
            <a:r>
              <a:rPr lang="en-GB" dirty="0" smtClean="0"/>
              <a:t> produced by AIP- Potsdam +SSC (</a:t>
            </a:r>
            <a:r>
              <a:rPr lang="en-GB" dirty="0" err="1" smtClean="0"/>
              <a:t>Traulsen</a:t>
            </a:r>
            <a:r>
              <a:rPr lang="en-GB" dirty="0" smtClean="0"/>
              <a:t>+ </a:t>
            </a:r>
            <a:r>
              <a:rPr lang="en-GB" dirty="0">
                <a:hlinkClick r:id="rId3"/>
              </a:rPr>
              <a:t>2020A&amp;A...641A.137T</a:t>
            </a:r>
            <a:r>
              <a:rPr lang="en-GB" dirty="0" smtClean="0"/>
              <a:t>)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en-GB" dirty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chemeClr val="accent1"/>
                </a:solidFill>
              </a:rPr>
              <a:t>XMMSL2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dirty="0" smtClean="0"/>
              <a:t>Sources from EPIC exposures performed during XMM manoeuvres: Slew </a:t>
            </a:r>
            <a:r>
              <a:rPr lang="en-GB" dirty="0"/>
              <a:t>Survey </a:t>
            </a:r>
            <a:r>
              <a:rPr lang="en-GB" dirty="0" smtClean="0"/>
              <a:t>Catalogue </a:t>
            </a:r>
            <a:r>
              <a:rPr lang="en-GB" dirty="0" smtClean="0">
                <a:hlinkClick r:id="rId4"/>
              </a:rPr>
              <a:t> 2018yCat.9053</a:t>
            </a:r>
            <a:r>
              <a:rPr lang="en-GB" dirty="0">
                <a:hlinkClick r:id="rId4"/>
              </a:rPr>
              <a:t>....</a:t>
            </a:r>
            <a:r>
              <a:rPr lang="en-GB" dirty="0" smtClean="0">
                <a:hlinkClick r:id="rId4"/>
              </a:rPr>
              <a:t>0X</a:t>
            </a:r>
            <a:endParaRPr lang="en-GB" dirty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chemeClr val="accent1"/>
                </a:solidFill>
              </a:rPr>
              <a:t>XMM-OM-SUSS5.0</a:t>
            </a:r>
            <a:r>
              <a:rPr lang="en-GB" dirty="0" smtClean="0"/>
              <a:t>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dirty="0" smtClean="0"/>
              <a:t>OM optical and UV catalogue (Page+</a:t>
            </a:r>
            <a:r>
              <a:rPr lang="en-GB" dirty="0"/>
              <a:t> </a:t>
            </a:r>
            <a:r>
              <a:rPr lang="en-GB" u="sng" dirty="0">
                <a:hlinkClick r:id="rId5"/>
              </a:rPr>
              <a:t>2012MNRAS.426..903P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048" y="966918"/>
            <a:ext cx="4968552" cy="22460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056" y="3717032"/>
            <a:ext cx="4911625" cy="21903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572568" y="2996952"/>
            <a:ext cx="1140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4XMM-DR10</a:t>
            </a:r>
            <a:endParaRPr lang="en-GB" sz="1200" dirty="0"/>
          </a:p>
        </p:txBody>
      </p:sp>
      <p:sp>
        <p:nvSpPr>
          <p:cNvPr id="20" name="Rectangle 19"/>
          <p:cNvSpPr/>
          <p:nvPr/>
        </p:nvSpPr>
        <p:spPr>
          <a:xfrm>
            <a:off x="10200456" y="5805264"/>
            <a:ext cx="1621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XMM-OM-SUSS5.0</a:t>
            </a:r>
          </a:p>
        </p:txBody>
      </p:sp>
    </p:spTree>
    <p:extLst>
      <p:ext uri="{BB962C8B-B14F-4D97-AF65-F5344CB8AC3E}">
        <p14:creationId xmlns:p14="http://schemas.microsoft.com/office/powerpoint/2010/main" val="20989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8317" y="3503326"/>
            <a:ext cx="4407078" cy="2825999"/>
            <a:chOff x="57250" y="3686474"/>
            <a:chExt cx="4775100" cy="3061989"/>
          </a:xfrm>
        </p:grpSpPr>
        <p:pic>
          <p:nvPicPr>
            <p:cNvPr id="266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250" y="3686474"/>
              <a:ext cx="4559200" cy="3023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32" name="Text Box 7"/>
            <p:cNvSpPr txBox="1">
              <a:spLocks noChangeArrowheads="1"/>
            </p:cNvSpPr>
            <p:nvPr/>
          </p:nvSpPr>
          <p:spPr bwMode="auto">
            <a:xfrm rot="-5400000">
              <a:off x="3716337" y="5632451"/>
              <a:ext cx="2016125" cy="215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3064" tIns="43193" rIns="83064" bIns="43193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9pPr>
            </a:lstStyle>
            <a:p>
              <a:pPr defTabSz="414625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altLang="en-US" sz="738" dirty="0">
                  <a:solidFill>
                    <a:srgbClr val="3333CC"/>
                  </a:solidFill>
                </a:rPr>
                <a:t>Pointed Observations – </a:t>
              </a:r>
              <a:r>
                <a:rPr lang="en-US" altLang="en-US" sz="738" dirty="0" err="1">
                  <a:solidFill>
                    <a:srgbClr val="3333CC"/>
                  </a:solidFill>
                </a:rPr>
                <a:t>P.Rodriguez</a:t>
              </a:r>
              <a:endParaRPr lang="en-US" altLang="en-US" sz="738" dirty="0">
                <a:solidFill>
                  <a:srgbClr val="3333CC"/>
                </a:solidFill>
              </a:endParaRPr>
            </a:p>
          </p:txBody>
        </p:sp>
      </p:grp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551384" y="116632"/>
            <a:ext cx="5714680" cy="7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3193" rIns="83064" bIns="43193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9pPr>
          </a:lstStyle>
          <a:p>
            <a:pPr defTabSz="414625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030" b="1" dirty="0">
                <a:solidFill>
                  <a:schemeClr val="accent1"/>
                </a:solidFill>
              </a:rPr>
              <a:t>The Contents of the XSA</a:t>
            </a:r>
            <a:endParaRPr lang="en-US" altLang="en-US" sz="1846" b="1" dirty="0">
              <a:solidFill>
                <a:schemeClr val="accent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68008" y="3573016"/>
            <a:ext cx="4391817" cy="2756309"/>
            <a:chOff x="5026025" y="4031493"/>
            <a:chExt cx="4758565" cy="2986480"/>
          </a:xfrm>
        </p:grpSpPr>
        <p:pic>
          <p:nvPicPr>
            <p:cNvPr id="26626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26025" y="4031493"/>
              <a:ext cx="4473576" cy="2986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31" name="Text Box 6"/>
            <p:cNvSpPr txBox="1">
              <a:spLocks noChangeArrowheads="1"/>
            </p:cNvSpPr>
            <p:nvPr/>
          </p:nvSpPr>
          <p:spPr bwMode="auto">
            <a:xfrm rot="16200000">
              <a:off x="8867608" y="5847523"/>
              <a:ext cx="1616409" cy="217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3064" tIns="43193" rIns="83064" bIns="43193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Verdana" pitchFamily="34" charset="0"/>
                  <a:ea typeface="DejaVu LGC Sans" charset="0"/>
                  <a:cs typeface="DejaVu LGC Sans" charset="0"/>
                </a:defRPr>
              </a:lvl9pPr>
            </a:lstStyle>
            <a:p>
              <a:pPr defTabSz="414625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n-US" altLang="en-US" sz="738">
                  <a:solidFill>
                    <a:srgbClr val="663300"/>
                  </a:solidFill>
                </a:rPr>
                <a:t>Slew observations – A.Read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59578" y="274417"/>
            <a:ext cx="6415755" cy="4015276"/>
            <a:chOff x="2923893" y="136595"/>
            <a:chExt cx="6951515" cy="43505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893" y="136595"/>
              <a:ext cx="6852255" cy="4272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140367" y="4279446"/>
              <a:ext cx="735041" cy="207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14625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646" i="1" dirty="0" err="1">
                  <a:solidFill>
                    <a:srgbClr val="FCFC6C"/>
                  </a:solidFill>
                </a:rPr>
                <a:t>P.Rodríguez</a:t>
              </a:r>
              <a:endParaRPr lang="en-GB" sz="646" i="1" dirty="0">
                <a:solidFill>
                  <a:srgbClr val="FCFC6C"/>
                </a:solidFill>
              </a:endParaRPr>
            </a:p>
          </p:txBody>
        </p:sp>
      </p:grpSp>
      <p:sp>
        <p:nvSpPr>
          <p:cNvPr id="27657" name="Line 9"/>
          <p:cNvSpPr>
            <a:spLocks noChangeShapeType="1"/>
          </p:cNvSpPr>
          <p:nvPr/>
        </p:nvSpPr>
        <p:spPr bwMode="auto">
          <a:xfrm flipV="1">
            <a:off x="3647728" y="274416"/>
            <a:ext cx="2004059" cy="4594743"/>
          </a:xfrm>
          <a:prstGeom prst="line">
            <a:avLst/>
          </a:prstGeom>
          <a:noFill/>
          <a:ln w="15875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6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661">
              <a:solidFill>
                <a:srgbClr val="FFFFFF"/>
              </a:solidFill>
            </a:endParaRP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263352" y="925038"/>
            <a:ext cx="6440590" cy="3884725"/>
          </a:xfrm>
          <a:prstGeom prst="rect">
            <a:avLst/>
          </a:prstGeom>
          <a:ln w="3175"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3064" tIns="43193" rIns="83064" bIns="43193"/>
          <a:lstStyle>
            <a:lvl1pPr marL="263525" indent="-263525"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1pPr>
            <a:lvl2pPr marL="736600" indent="-279400"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>
                <a:solidFill>
                  <a:schemeClr val="bg1"/>
                </a:solidFill>
                <a:latin typeface="Verdana" pitchFamily="34" charset="0"/>
                <a:ea typeface="DejaVu LGC Sans" charset="0"/>
                <a:cs typeface="DejaVu LGC Sans" charset="0"/>
              </a:defRPr>
            </a:lvl9pPr>
          </a:lstStyle>
          <a:p>
            <a:pPr marL="0" indent="0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</a:pPr>
            <a:r>
              <a:rPr lang="en-US" altLang="en-US" sz="1661" dirty="0">
                <a:solidFill>
                  <a:srgbClr val="1D02BE"/>
                </a:solidFill>
              </a:rPr>
              <a:t>1- The XSA presently has:</a:t>
            </a: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>
                <a:solidFill>
                  <a:srgbClr val="1D02BE"/>
                </a:solidFill>
              </a:rPr>
              <a:t>ODF/PPS of ~ </a:t>
            </a:r>
            <a:r>
              <a:rPr lang="en-US" altLang="en-US" sz="1400" dirty="0" smtClean="0">
                <a:solidFill>
                  <a:srgbClr val="1D02BE"/>
                </a:solidFill>
              </a:rPr>
              <a:t>14,100 </a:t>
            </a:r>
            <a:r>
              <a:rPr lang="en-US" altLang="en-US" sz="1400" dirty="0">
                <a:solidFill>
                  <a:srgbClr val="1D02BE"/>
                </a:solidFill>
              </a:rPr>
              <a:t>pointed </a:t>
            </a:r>
            <a:r>
              <a:rPr lang="en-US" altLang="en-US" sz="1400" dirty="0" smtClean="0">
                <a:solidFill>
                  <a:srgbClr val="1D02BE"/>
                </a:solidFill>
              </a:rPr>
              <a:t>science observations</a:t>
            </a:r>
            <a:endParaRPr lang="en-US" altLang="en-US" sz="1400" dirty="0">
              <a:solidFill>
                <a:srgbClr val="1D02BE"/>
              </a:solidFill>
            </a:endParaRP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>
                <a:solidFill>
                  <a:srgbClr val="1D02BE"/>
                </a:solidFill>
              </a:rPr>
              <a:t>~ </a:t>
            </a:r>
            <a:r>
              <a:rPr lang="en-US" altLang="en-US" sz="1400" dirty="0" smtClean="0">
                <a:solidFill>
                  <a:srgbClr val="1D02BE"/>
                </a:solidFill>
              </a:rPr>
              <a:t>948,000 </a:t>
            </a:r>
            <a:r>
              <a:rPr lang="en-US" altLang="en-US" sz="1400" dirty="0">
                <a:solidFill>
                  <a:srgbClr val="1D02BE"/>
                </a:solidFill>
              </a:rPr>
              <a:t>EPIC PPS sources</a:t>
            </a: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>
                <a:solidFill>
                  <a:srgbClr val="1D02BE"/>
                </a:solidFill>
              </a:rPr>
              <a:t>~ </a:t>
            </a:r>
            <a:r>
              <a:rPr lang="en-US" altLang="en-US" sz="1400" dirty="0" smtClean="0">
                <a:solidFill>
                  <a:srgbClr val="1D02BE"/>
                </a:solidFill>
              </a:rPr>
              <a:t>12,620,000 </a:t>
            </a:r>
            <a:r>
              <a:rPr lang="en-US" altLang="en-US" sz="1400" dirty="0">
                <a:solidFill>
                  <a:srgbClr val="1D02BE"/>
                </a:solidFill>
              </a:rPr>
              <a:t>OM PPS sources</a:t>
            </a: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>
                <a:solidFill>
                  <a:srgbClr val="1D02BE"/>
                </a:solidFill>
              </a:rPr>
              <a:t>~ </a:t>
            </a:r>
            <a:r>
              <a:rPr lang="en-US" altLang="en-US" sz="1400" dirty="0" smtClean="0">
                <a:solidFill>
                  <a:srgbClr val="1D02BE"/>
                </a:solidFill>
              </a:rPr>
              <a:t>59,400 </a:t>
            </a:r>
            <a:r>
              <a:rPr lang="en-US" altLang="en-US" sz="1400" dirty="0">
                <a:solidFill>
                  <a:srgbClr val="1D02BE"/>
                </a:solidFill>
              </a:rPr>
              <a:t>Slew Survey PPS sources (since rev. 3138)</a:t>
            </a: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>
                <a:solidFill>
                  <a:srgbClr val="1D02BE"/>
                </a:solidFill>
              </a:rPr>
              <a:t>SDF of ~ </a:t>
            </a:r>
            <a:r>
              <a:rPr lang="en-US" altLang="en-US" sz="1400" dirty="0" smtClean="0">
                <a:solidFill>
                  <a:srgbClr val="1D02BE"/>
                </a:solidFill>
              </a:rPr>
              <a:t>4,710 </a:t>
            </a:r>
            <a:r>
              <a:rPr lang="en-US" altLang="en-US" sz="1400" dirty="0">
                <a:solidFill>
                  <a:srgbClr val="1D02BE"/>
                </a:solidFill>
              </a:rPr>
              <a:t>Slew Survey observations</a:t>
            </a: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 smtClean="0">
                <a:solidFill>
                  <a:srgbClr val="1D02BE"/>
                </a:solidFill>
              </a:rPr>
              <a:t>849,991 </a:t>
            </a:r>
            <a:r>
              <a:rPr lang="en-US" altLang="en-US" sz="1400" b="1" dirty="0">
                <a:solidFill>
                  <a:srgbClr val="1D02BE"/>
                </a:solidFill>
              </a:rPr>
              <a:t>EPIC Catalogue </a:t>
            </a:r>
            <a:r>
              <a:rPr lang="en-US" altLang="en-US" sz="1400" dirty="0" smtClean="0">
                <a:solidFill>
                  <a:srgbClr val="1D02BE"/>
                </a:solidFill>
              </a:rPr>
              <a:t>sources </a:t>
            </a:r>
            <a:r>
              <a:rPr lang="en-US" altLang="en-US" sz="1400" dirty="0" smtClean="0">
                <a:solidFill>
                  <a:srgbClr val="1D02BE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400" dirty="0" smtClean="0">
                <a:solidFill>
                  <a:srgbClr val="1D02BE"/>
                </a:solidFill>
              </a:rPr>
              <a:t> 575,158 unique sources (</a:t>
            </a:r>
            <a:r>
              <a:rPr lang="en-US" altLang="en-US" sz="1400" dirty="0">
                <a:solidFill>
                  <a:srgbClr val="1D02BE"/>
                </a:solidFill>
              </a:rPr>
              <a:t>4XMM-DR10 catalogue, </a:t>
            </a:r>
            <a:r>
              <a:rPr lang="en-US" altLang="en-US" sz="1050" dirty="0">
                <a:solidFill>
                  <a:srgbClr val="1D02BE"/>
                </a:solidFill>
              </a:rPr>
              <a:t>http://xmmssc.irap.omp.eu/)</a:t>
            </a: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 smtClean="0">
                <a:solidFill>
                  <a:srgbClr val="1D02BE"/>
                </a:solidFill>
              </a:rPr>
              <a:t>335,812 </a:t>
            </a:r>
            <a:r>
              <a:rPr lang="en-US" altLang="en-US" sz="1400" b="1" dirty="0">
                <a:solidFill>
                  <a:srgbClr val="1D02BE"/>
                </a:solidFill>
              </a:rPr>
              <a:t>EPIC Stacked </a:t>
            </a:r>
            <a:r>
              <a:rPr lang="en-US" altLang="en-US" sz="1400" dirty="0">
                <a:solidFill>
                  <a:srgbClr val="1D02BE"/>
                </a:solidFill>
              </a:rPr>
              <a:t>catalogue </a:t>
            </a:r>
            <a:r>
              <a:rPr lang="en-US" altLang="en-US" sz="1400" dirty="0" smtClean="0">
                <a:solidFill>
                  <a:srgbClr val="1D02BE"/>
                </a:solidFill>
              </a:rPr>
              <a:t>(4XMM-DR10s)</a:t>
            </a:r>
            <a:endParaRPr lang="en-US" altLang="en-US" sz="1400" dirty="0">
              <a:solidFill>
                <a:srgbClr val="1D02BE"/>
              </a:solidFill>
            </a:endParaRP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sz="1400" dirty="0" smtClean="0">
                <a:solidFill>
                  <a:srgbClr val="1E02C6"/>
                </a:solidFill>
              </a:rPr>
              <a:t>8,863,922 </a:t>
            </a:r>
            <a:r>
              <a:rPr lang="en-US" altLang="en-US" sz="1400" b="1" dirty="0">
                <a:solidFill>
                  <a:srgbClr val="1E02C6"/>
                </a:solidFill>
              </a:rPr>
              <a:t>OM Catalogue </a:t>
            </a:r>
            <a:r>
              <a:rPr lang="en-US" altLang="en-US" sz="1400" dirty="0">
                <a:solidFill>
                  <a:srgbClr val="1D02BE"/>
                </a:solidFill>
              </a:rPr>
              <a:t>sources ( XMM-OM-SUSS5.0 catalogue, </a:t>
            </a:r>
            <a:r>
              <a:rPr lang="en-US" altLang="en-US" sz="1050" dirty="0">
                <a:solidFill>
                  <a:srgbClr val="1D02BE"/>
                </a:solidFill>
              </a:rPr>
              <a:t>https://www.cosmos.esa.int/web/xmm-newton/om-catalogue</a:t>
            </a:r>
            <a:r>
              <a:rPr lang="en-US" altLang="en-US" sz="1400" dirty="0">
                <a:solidFill>
                  <a:srgbClr val="1D02BE"/>
                </a:solidFill>
              </a:rPr>
              <a:t>)</a:t>
            </a: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 smtClean="0">
                <a:solidFill>
                  <a:srgbClr val="1D02BE"/>
                </a:solidFill>
              </a:rPr>
              <a:t>72,352 </a:t>
            </a:r>
            <a:r>
              <a:rPr lang="en-US" altLang="en-US" sz="1400" b="1" dirty="0">
                <a:solidFill>
                  <a:srgbClr val="1D02BE"/>
                </a:solidFill>
              </a:rPr>
              <a:t>Slew Survey Catalogue </a:t>
            </a:r>
            <a:r>
              <a:rPr lang="en-US" altLang="en-US" sz="1400" dirty="0">
                <a:solidFill>
                  <a:srgbClr val="1D02BE"/>
                </a:solidFill>
              </a:rPr>
              <a:t>sources (XMMSL2, </a:t>
            </a:r>
            <a:r>
              <a:rPr lang="en-US" altLang="en-US" sz="1050" dirty="0">
                <a:solidFill>
                  <a:srgbClr val="1D02BE"/>
                </a:solidFill>
              </a:rPr>
              <a:t>https://www.cosmos.esa.int/web/xmm-newton/xmmsl2-ug</a:t>
            </a:r>
            <a:r>
              <a:rPr lang="en-US" altLang="en-US" sz="1400" dirty="0">
                <a:solidFill>
                  <a:srgbClr val="1D02BE"/>
                </a:solidFill>
              </a:rPr>
              <a:t>)</a:t>
            </a:r>
          </a:p>
          <a:p>
            <a:pPr lvl="1"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r>
              <a:rPr lang="en-US" altLang="en-US" sz="1400" dirty="0">
                <a:solidFill>
                  <a:srgbClr val="1D02BE"/>
                </a:solidFill>
              </a:rPr>
              <a:t>Ancillary info: proposal info, publications (&gt;</a:t>
            </a:r>
            <a:r>
              <a:rPr lang="en-US" altLang="en-US" sz="1400" dirty="0" smtClean="0">
                <a:solidFill>
                  <a:srgbClr val="1D02BE"/>
                </a:solidFill>
              </a:rPr>
              <a:t>6700</a:t>
            </a:r>
            <a:r>
              <a:rPr lang="en-US" altLang="en-US" sz="1400" dirty="0">
                <a:solidFill>
                  <a:srgbClr val="1D02BE"/>
                </a:solidFill>
              </a:rPr>
              <a:t>!), etc.</a:t>
            </a:r>
          </a:p>
          <a:p>
            <a:pPr defTabSz="414625" eaLnBrk="1" fontAlgn="base" hangingPunct="1">
              <a:lnSpc>
                <a:spcPct val="109000"/>
              </a:lnSpc>
              <a:spcBef>
                <a:spcPts val="415"/>
              </a:spcBef>
              <a:spcAft>
                <a:spcPct val="0"/>
              </a:spcAft>
              <a:buClr>
                <a:srgbClr val="0098DB"/>
              </a:buClr>
              <a:buSzPct val="100000"/>
              <a:buFont typeface="Wingdings" pitchFamily="2" charset="2"/>
              <a:buChar char=""/>
            </a:pPr>
            <a:endParaRPr lang="en-US" altLang="en-US" sz="1661" dirty="0">
              <a:solidFill>
                <a:srgbClr val="1D02BE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303299" y="1412776"/>
            <a:ext cx="4318728" cy="996874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4393" tIns="42196" rIns="84393" bIns="42196" numCol="1" rtlCol="0" anchor="t" anchorCtr="0" compatLnSpc="1">
            <a:prstTxWarp prst="textNoShape">
              <a:avLst/>
            </a:prstTxWarp>
          </a:bodyPr>
          <a:lstStyle/>
          <a:p>
            <a:pPr defTabSz="4146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661">
              <a:solidFill>
                <a:srgbClr val="FFFFFF"/>
              </a:solidFill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2351584" y="1446410"/>
            <a:ext cx="3951714" cy="2910827"/>
          </a:xfrm>
          <a:prstGeom prst="line">
            <a:avLst/>
          </a:prstGeom>
          <a:noFill/>
          <a:ln w="15875" cap="sq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6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661">
              <a:solidFill>
                <a:srgbClr val="FFFFFF"/>
              </a:solidFill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10622027" y="1412777"/>
            <a:ext cx="738544" cy="2944460"/>
          </a:xfrm>
          <a:prstGeom prst="line">
            <a:avLst/>
          </a:prstGeom>
          <a:noFill/>
          <a:ln w="15875" cap="sq">
            <a:solidFill>
              <a:srgbClr val="FFC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6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661">
              <a:solidFill>
                <a:srgbClr val="FFFFFF"/>
              </a:solidFill>
            </a:endParaRP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3791743" y="4289691"/>
            <a:ext cx="8191979" cy="613101"/>
          </a:xfrm>
          <a:prstGeom prst="line">
            <a:avLst/>
          </a:prstGeom>
          <a:noFill/>
          <a:ln w="15875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6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661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08013" y="4405619"/>
            <a:ext cx="9008988" cy="1913134"/>
            <a:chOff x="45653" y="4406554"/>
            <a:chExt cx="9761301" cy="2072894"/>
          </a:xfrm>
        </p:grpSpPr>
        <p:pic>
          <p:nvPicPr>
            <p:cNvPr id="2765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653" y="4406554"/>
              <a:ext cx="9761301" cy="2072894"/>
            </a:xfrm>
            <a:prstGeom prst="rect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006735" y="6247180"/>
              <a:ext cx="735041" cy="207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14625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646" i="1" dirty="0" err="1">
                  <a:solidFill>
                    <a:srgbClr val="FCFC6C"/>
                  </a:solidFill>
                </a:rPr>
                <a:t>P.Rodríguez</a:t>
              </a:r>
              <a:endParaRPr lang="en-GB" sz="646" i="1" dirty="0">
                <a:solidFill>
                  <a:srgbClr val="FCFC6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319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6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6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6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6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6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6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 animBg="1"/>
      <p:bldP spid="26629" grpId="0" build="allAtOnce" animBg="1"/>
      <p:bldP spid="3" grpId="0" animBg="1"/>
      <p:bldP spid="16" grpId="0" animBg="1"/>
      <p:bldP spid="13" grpId="0" animBg="1"/>
      <p:bldP spid="276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ssues.cosmos.esa.int/socciwiki/download/attachments/77241869/Screenshot%202021-02-05%20at%2012.17.28.png?version=1&amp;modificationDate=1612523942000&amp;api=v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s://issues.cosmos.esa.int/socciwiki/download/attachments/77241869/Screenshot%202021-02-05%20at%2012.17.28.png?version=1&amp;modificationDate=1612523942000&amp;api=v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15" y="311652"/>
            <a:ext cx="5130313" cy="2866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19" y="3263980"/>
            <a:ext cx="5104809" cy="2815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568" y="764704"/>
            <a:ext cx="657073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384" y="620688"/>
            <a:ext cx="10441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Categories</a:t>
            </a:r>
            <a:r>
              <a:rPr lang="en-GB" dirty="0" smtClean="0"/>
              <a:t> of publications using XMM-Newton data, in </a:t>
            </a:r>
            <a:r>
              <a:rPr lang="en-GB" b="1" dirty="0" smtClean="0"/>
              <a:t>bold</a:t>
            </a:r>
            <a:r>
              <a:rPr lang="en-GB" dirty="0" smtClean="0"/>
              <a:t> the ones considered as 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XMM-Newton Science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Publications</a:t>
            </a:r>
            <a:r>
              <a:rPr lang="en-GB" dirty="0" smtClean="0"/>
              <a:t>:</a:t>
            </a:r>
          </a:p>
          <a:p>
            <a:r>
              <a:rPr lang="en-GB" dirty="0"/>
              <a:t>The selected refereed paper</a:t>
            </a:r>
            <a:endParaRPr lang="en-GB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makes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use of data from XMM-Newton observations or uses pipeline products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presents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catalogues based on XMM-Newton observations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predicts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numerical results for XMM-Newton observations, e.g. performs simulations considering the detector response function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describes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XMM-Newton, its instruments, operations, software, calibration or scientific impact, including the papers resulting from the "XMM-Newton: The Next Decade" symposia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makes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use of primary catalogues (XMM-Newton Serendipitous Source Catalogue, XMM-Newton Slew Survey Source Catalogue, XMM-Newton OM Serendipitous Ultra-violet Source Survey Catalogue,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Catalog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of Serendipitous Sources Detected with the XMM-Newton OM).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 makes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use of published XMM-Newton results, especially if the results are highlighted in tables, figures or images</a:t>
            </a:r>
          </a:p>
          <a:p>
            <a:pPr>
              <a:buFont typeface="+mj-lt"/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 refers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to XMM-Newton in connections with a citation to a (refereed) publication</a:t>
            </a:r>
          </a:p>
          <a:p>
            <a:pPr>
              <a:buFont typeface="+mj-lt"/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 refers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to XMM-Newton in general</a:t>
            </a:r>
          </a:p>
          <a:p>
            <a:pPr>
              <a:buFont typeface="+mj-lt"/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 uses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or refers to expressions derived from XMM-Newton (XMMU, XMM/Subaru, XMMLSS, XMM-PRODEX) or mentions XMM-Newton only in the bibliography</a:t>
            </a:r>
          </a:p>
        </p:txBody>
      </p:sp>
    </p:spTree>
    <p:extLst>
      <p:ext uri="{BB962C8B-B14F-4D97-AF65-F5344CB8AC3E}">
        <p14:creationId xmlns:p14="http://schemas.microsoft.com/office/powerpoint/2010/main" val="109999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59" y="548680"/>
            <a:ext cx="7890076" cy="55446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824192" y="2852936"/>
            <a:ext cx="172819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74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PPTProjOverview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1199</Words>
  <Application>Microsoft Office PowerPoint</Application>
  <PresentationFormat>Widescreen</PresentationFormat>
  <Paragraphs>210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DejaVu LGC Sans</vt:lpstr>
      <vt:lpstr>DejaVu Sans</vt:lpstr>
      <vt:lpstr>Times New Roman</vt:lpstr>
      <vt:lpstr>Verdana</vt:lpstr>
      <vt:lpstr>Wingdings</vt:lpstr>
      <vt:lpstr>MS_PPTProjOverview</vt:lpstr>
      <vt:lpstr>The XMM-Newton Science Archive a door to data and catalogues</vt:lpstr>
      <vt:lpstr>PowerPoint Presentation</vt:lpstr>
      <vt:lpstr>XMM-Newton Data from Instruments</vt:lpstr>
      <vt:lpstr>XMM-Newton Data Files</vt:lpstr>
      <vt:lpstr>XMM-Newton Catalogues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XSA UI functionalities:</vt:lpstr>
      <vt:lpstr>PowerPoint Presentation</vt:lpstr>
      <vt:lpstr>PowerPoint Presentation</vt:lpstr>
      <vt:lpstr>PowerPoint Presentation</vt:lpstr>
      <vt:lpstr>PowerPoint Presentation</vt:lpstr>
      <vt:lpstr>On-the-fly 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nloiseau</dc:creator>
  <cp:lastModifiedBy>Nora Loiseau</cp:lastModifiedBy>
  <cp:revision>236</cp:revision>
  <dcterms:created xsi:type="dcterms:W3CDTF">2017-04-26T12:48:25Z</dcterms:created>
  <dcterms:modified xsi:type="dcterms:W3CDTF">2021-02-15T15:15:21Z</dcterms:modified>
</cp:coreProperties>
</file>